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52"/>
  </p:notesMasterIdLst>
  <p:sldIdLst>
    <p:sldId id="409" r:id="rId2"/>
    <p:sldId id="394" r:id="rId3"/>
    <p:sldId id="410" r:id="rId4"/>
    <p:sldId id="412" r:id="rId5"/>
    <p:sldId id="395" r:id="rId6"/>
    <p:sldId id="381" r:id="rId7"/>
    <p:sldId id="424" r:id="rId8"/>
    <p:sldId id="419" r:id="rId9"/>
    <p:sldId id="425" r:id="rId10"/>
    <p:sldId id="260" r:id="rId11"/>
    <p:sldId id="397" r:id="rId12"/>
    <p:sldId id="262" r:id="rId13"/>
    <p:sldId id="261" r:id="rId14"/>
    <p:sldId id="413" r:id="rId15"/>
    <p:sldId id="360" r:id="rId16"/>
    <p:sldId id="258" r:id="rId17"/>
    <p:sldId id="266" r:id="rId18"/>
    <p:sldId id="365" r:id="rId19"/>
    <p:sldId id="274" r:id="rId20"/>
    <p:sldId id="275" r:id="rId21"/>
    <p:sldId id="421" r:id="rId22"/>
    <p:sldId id="277" r:id="rId23"/>
    <p:sldId id="278" r:id="rId24"/>
    <p:sldId id="279" r:id="rId25"/>
    <p:sldId id="280" r:id="rId26"/>
    <p:sldId id="366" r:id="rId27"/>
    <p:sldId id="282" r:id="rId28"/>
    <p:sldId id="283" r:id="rId29"/>
    <p:sldId id="284" r:id="rId30"/>
    <p:sldId id="285" r:id="rId31"/>
    <p:sldId id="286" r:id="rId32"/>
    <p:sldId id="287" r:id="rId33"/>
    <p:sldId id="402" r:id="rId34"/>
    <p:sldId id="288" r:id="rId35"/>
    <p:sldId id="289" r:id="rId36"/>
    <p:sldId id="290" r:id="rId37"/>
    <p:sldId id="403" r:id="rId38"/>
    <p:sldId id="374" r:id="rId39"/>
    <p:sldId id="315" r:id="rId40"/>
    <p:sldId id="430" r:id="rId41"/>
    <p:sldId id="431" r:id="rId42"/>
    <p:sldId id="306" r:id="rId43"/>
    <p:sldId id="259" r:id="rId44"/>
    <p:sldId id="355" r:id="rId45"/>
    <p:sldId id="354" r:id="rId46"/>
    <p:sldId id="331" r:id="rId47"/>
    <p:sldId id="329" r:id="rId48"/>
    <p:sldId id="423" r:id="rId49"/>
    <p:sldId id="340" r:id="rId50"/>
    <p:sldId id="426" r:id="rId51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00"/>
    <a:srgbClr val="B2B2B2"/>
    <a:srgbClr val="0070C0"/>
    <a:srgbClr val="009900"/>
    <a:srgbClr val="D20000"/>
    <a:srgbClr val="CC0066"/>
    <a:srgbClr val="007DD2"/>
    <a:srgbClr val="5BB9FF"/>
    <a:srgbClr val="C6D9F1"/>
    <a:srgbClr val="00C4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98" autoAdjust="0"/>
    <p:restoredTop sz="86429" autoAdjust="0"/>
  </p:normalViewPr>
  <p:slideViewPr>
    <p:cSldViewPr>
      <p:cViewPr varScale="1">
        <p:scale>
          <a:sx n="109" d="100"/>
          <a:sy n="109" d="100"/>
        </p:scale>
        <p:origin x="13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3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image" Target="../media/image69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image" Target="../media/image7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image" Target="../media/image77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image" Target="../media/image7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0E0A7-2A32-410F-BB06-E4B01C4E2235}" type="datetimeFigureOut">
              <a:rPr lang="it-IT" smtClean="0"/>
              <a:pPr/>
              <a:t>03/02/2017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ABACC-9748-495D-BF78-83334263326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8850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BACC-9748-495D-BF78-83334263326E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4893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BACC-9748-495D-BF78-83334263326E}" type="slidenum">
              <a:rPr lang="it-IT" smtClean="0"/>
              <a:pPr/>
              <a:t>30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8425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1116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030769-A081-42DE-988A-5C5C1C8E78C7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it-IT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15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BF0C5E-B0C4-4ECF-9F47-FB56F82BB06D}" type="slidenum">
              <a:rPr lang="it-IT" smtClean="0"/>
              <a:pPr>
                <a:defRPr/>
              </a:pPr>
              <a:t>50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2487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porte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5" name="Text Box 119"/>
          <p:cNvSpPr txBox="1">
            <a:spLocks noChangeArrowheads="1"/>
          </p:cNvSpPr>
          <p:nvPr userDrawn="1"/>
        </p:nvSpPr>
        <p:spPr bwMode="auto">
          <a:xfrm>
            <a:off x="6193459" y="0"/>
            <a:ext cx="1914236" cy="30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Sportello</a:t>
            </a:r>
          </a:p>
        </p:txBody>
      </p:sp>
      <p:cxnSp>
        <p:nvCxnSpPr>
          <p:cNvPr id="6" name="Connettore 1 5"/>
          <p:cNvCxnSpPr/>
          <p:nvPr userDrawn="1"/>
        </p:nvCxnSpPr>
        <p:spPr>
          <a:xfrm>
            <a:off x="6156176" y="0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Sportell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5" name="Text Box 119"/>
          <p:cNvSpPr txBox="1">
            <a:spLocks noChangeArrowheads="1"/>
          </p:cNvSpPr>
          <p:nvPr userDrawn="1"/>
        </p:nvSpPr>
        <p:spPr bwMode="auto">
          <a:xfrm>
            <a:off x="6193459" y="0"/>
            <a:ext cx="1914236" cy="30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Sportello</a:t>
            </a:r>
          </a:p>
        </p:txBody>
      </p:sp>
      <p:cxnSp>
        <p:nvCxnSpPr>
          <p:cNvPr id="6" name="Connettore 1 5"/>
          <p:cNvCxnSpPr/>
          <p:nvPr userDrawn="1"/>
        </p:nvCxnSpPr>
        <p:spPr>
          <a:xfrm>
            <a:off x="6156176" y="0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http://www.unicas.it/var/ezwebin_site/storage/images/media/images/jp_sportello/42285-1-ita-IT/jp_sportello_articolo.png"/>
          <p:cNvPicPr>
            <a:picLocks noChangeAspect="1" noChangeArrowheads="1"/>
          </p:cNvPicPr>
          <p:nvPr userDrawn="1"/>
        </p:nvPicPr>
        <p:blipFill>
          <a:blip r:embed="rId2" cstate="print"/>
          <a:srcRect r="37001"/>
          <a:stretch>
            <a:fillRect/>
          </a:stretch>
        </p:blipFill>
        <p:spPr bwMode="auto">
          <a:xfrm>
            <a:off x="6752336" y="313870"/>
            <a:ext cx="355736" cy="3269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portello on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5" name="Text Box 119"/>
          <p:cNvSpPr txBox="1">
            <a:spLocks noChangeArrowheads="1"/>
          </p:cNvSpPr>
          <p:nvPr userDrawn="1"/>
        </p:nvSpPr>
        <p:spPr bwMode="auto">
          <a:xfrm>
            <a:off x="6193459" y="0"/>
            <a:ext cx="1914236" cy="30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Sportello online</a:t>
            </a:r>
          </a:p>
        </p:txBody>
      </p:sp>
      <p:cxnSp>
        <p:nvCxnSpPr>
          <p:cNvPr id="6" name="Connettore 1 5"/>
          <p:cNvCxnSpPr/>
          <p:nvPr userDrawn="1"/>
        </p:nvCxnSpPr>
        <p:spPr>
          <a:xfrm>
            <a:off x="6156176" y="0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o inter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8" name="Text Box 119"/>
          <p:cNvSpPr txBox="1">
            <a:spLocks noChangeArrowheads="1"/>
          </p:cNvSpPr>
          <p:nvPr userDrawn="1"/>
        </p:nvSpPr>
        <p:spPr bwMode="auto">
          <a:xfrm>
            <a:off x="6193459" y="2717"/>
            <a:ext cx="1914236" cy="30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Sito internet</a:t>
            </a:r>
            <a:endParaRPr lang="it-IT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6156176" y="-16626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atlantic.mvcdn.com/wp-content/uploads/2012/08/water_572238684.jpg"/>
          <p:cNvPicPr>
            <a:picLocks noChangeAspect="1" noChangeArrowheads="1"/>
          </p:cNvPicPr>
          <p:nvPr userDrawn="1"/>
        </p:nvPicPr>
        <p:blipFill>
          <a:blip r:embed="rId2" cstate="print"/>
          <a:srcRect t="89342"/>
          <a:stretch>
            <a:fillRect/>
          </a:stretch>
        </p:blipFill>
        <p:spPr bwMode="auto">
          <a:xfrm>
            <a:off x="0" y="6457661"/>
            <a:ext cx="9144000" cy="400339"/>
          </a:xfrm>
          <a:prstGeom prst="rect">
            <a:avLst/>
          </a:prstGeom>
          <a:noFill/>
        </p:spPr>
      </p:pic>
      <p:sp>
        <p:nvSpPr>
          <p:cNvPr id="4" name="Ovale 3"/>
          <p:cNvSpPr/>
          <p:nvPr userDrawn="1"/>
        </p:nvSpPr>
        <p:spPr>
          <a:xfrm>
            <a:off x="8316416" y="6525344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Ovale 4"/>
          <p:cNvSpPr/>
          <p:nvPr userDrawn="1"/>
        </p:nvSpPr>
        <p:spPr>
          <a:xfrm>
            <a:off x="8159337" y="6453336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Ovale 5"/>
          <p:cNvSpPr/>
          <p:nvPr userDrawn="1"/>
        </p:nvSpPr>
        <p:spPr>
          <a:xfrm>
            <a:off x="8113455" y="6623478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Ovale 6"/>
          <p:cNvSpPr/>
          <p:nvPr userDrawn="1"/>
        </p:nvSpPr>
        <p:spPr>
          <a:xfrm>
            <a:off x="7956376" y="6551470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e 7"/>
          <p:cNvSpPr/>
          <p:nvPr userDrawn="1"/>
        </p:nvSpPr>
        <p:spPr>
          <a:xfrm>
            <a:off x="7969439" y="6597352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Ovale 8"/>
          <p:cNvSpPr/>
          <p:nvPr userDrawn="1"/>
        </p:nvSpPr>
        <p:spPr>
          <a:xfrm>
            <a:off x="8133211" y="6453336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Ovale 9"/>
          <p:cNvSpPr/>
          <p:nvPr userDrawn="1"/>
        </p:nvSpPr>
        <p:spPr>
          <a:xfrm>
            <a:off x="8252792" y="6407454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" contrast="80000"/>
          </a:blip>
          <a:srcRect/>
          <a:stretch>
            <a:fillRect/>
          </a:stretch>
        </p:blipFill>
        <p:spPr bwMode="auto">
          <a:xfrm>
            <a:off x="7938331" y="6438684"/>
            <a:ext cx="792088" cy="45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http://www.romasimetteinluce.com/wp-content/uploads/2013/12/Logo-acea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207" y="6299586"/>
            <a:ext cx="545341" cy="571943"/>
          </a:xfrm>
          <a:prstGeom prst="rect">
            <a:avLst/>
          </a:prstGeom>
          <a:noFill/>
        </p:spPr>
      </p:pic>
      <p:sp>
        <p:nvSpPr>
          <p:cNvPr id="13" name="CasellaDiTesto 12"/>
          <p:cNvSpPr txBox="1"/>
          <p:nvPr userDrawn="1"/>
        </p:nvSpPr>
        <p:spPr>
          <a:xfrm>
            <a:off x="501866" y="6608385"/>
            <a:ext cx="28803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dirty="0" smtClean="0">
                <a:solidFill>
                  <a:schemeClr val="tx1"/>
                </a:solidFill>
              </a:rPr>
              <a:t>Affari Istituzionali</a:t>
            </a:r>
            <a:endParaRPr lang="it-IT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pit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atlantic.mvcdn.com/wp-content/uploads/2012/08/water_57223868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03729"/>
            <a:ext cx="9144000" cy="253361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grpSp>
        <p:nvGrpSpPr>
          <p:cNvPr id="3" name="Gruppo 2"/>
          <p:cNvGrpSpPr/>
          <p:nvPr userDrawn="1"/>
        </p:nvGrpSpPr>
        <p:grpSpPr>
          <a:xfrm>
            <a:off x="6660232" y="128207"/>
            <a:ext cx="616566" cy="436124"/>
            <a:chOff x="6732320" y="128207"/>
            <a:chExt cx="616566" cy="436124"/>
          </a:xfrm>
        </p:grpSpPr>
        <p:pic>
          <p:nvPicPr>
            <p:cNvPr id="4" name="Immagine 3" descr="graph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43078" y="137108"/>
              <a:ext cx="605808" cy="427223"/>
            </a:xfrm>
            <a:prstGeom prst="rect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5" name="CasellaDiTesto 4"/>
            <p:cNvSpPr txBox="1"/>
            <p:nvPr/>
          </p:nvSpPr>
          <p:spPr bwMode="auto">
            <a:xfrm>
              <a:off x="6732320" y="128207"/>
              <a:ext cx="612000" cy="19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defTabSz="384175">
                <a:lnSpc>
                  <a:spcPts val="800"/>
                </a:lnSpc>
                <a:buClr>
                  <a:srgbClr val="FF3300"/>
                </a:buClr>
                <a:tabLst>
                  <a:tab pos="863600" algn="l"/>
                  <a:tab pos="1341438" algn="l"/>
                  <a:tab pos="1798638" algn="l"/>
                  <a:tab pos="2332038" algn="l"/>
                  <a:tab pos="2768600" algn="l"/>
                  <a:tab pos="3322638" algn="l"/>
                  <a:tab pos="3763963" algn="l"/>
                  <a:tab pos="4221163" algn="l"/>
                  <a:tab pos="4664075" algn="l"/>
                  <a:tab pos="5197475" algn="l"/>
                  <a:tab pos="5745163" algn="l"/>
                  <a:tab pos="6278563" algn="l"/>
                  <a:tab pos="6904038" algn="l"/>
                  <a:tab pos="7437438" algn="l"/>
                  <a:tab pos="7894638" algn="l"/>
                  <a:tab pos="7985125" algn="l"/>
                  <a:tab pos="8335963" algn="l"/>
                  <a:tab pos="8793163" algn="l"/>
                  <a:tab pos="8975725" algn="l"/>
                </a:tabLst>
              </a:pPr>
              <a:r>
                <a:rPr lang="it-IT" sz="800" dirty="0">
                  <a:solidFill>
                    <a:prstClr val="white">
                      <a:lumMod val="50000"/>
                    </a:prstClr>
                  </a:solidFill>
                </a:rPr>
                <a:t>Trend </a:t>
              </a: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enera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10" name="Text Box 119"/>
          <p:cNvSpPr txBox="1">
            <a:spLocks noChangeArrowheads="1"/>
          </p:cNvSpPr>
          <p:nvPr userDrawn="1"/>
        </p:nvSpPr>
        <p:spPr bwMode="auto">
          <a:xfrm>
            <a:off x="6193459" y="0"/>
            <a:ext cx="1914236" cy="537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Utenza</a:t>
            </a:r>
          </a:p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generale</a:t>
            </a:r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6156176" y="0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petti tecni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5" name="Text Box 119"/>
          <p:cNvSpPr txBox="1">
            <a:spLocks noChangeArrowheads="1"/>
          </p:cNvSpPr>
          <p:nvPr userDrawn="1"/>
        </p:nvSpPr>
        <p:spPr bwMode="auto">
          <a:xfrm>
            <a:off x="6193459" y="2717"/>
            <a:ext cx="1914236" cy="30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Aspetti tecnici</a:t>
            </a:r>
            <a:endParaRPr lang="it-IT" sz="12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Tahoma" pitchFamily="34" charset="0"/>
            </a:endParaRPr>
          </a:p>
        </p:txBody>
      </p:sp>
      <p:cxnSp>
        <p:nvCxnSpPr>
          <p:cNvPr id="6" name="Connettore 1 5"/>
          <p:cNvCxnSpPr/>
          <p:nvPr userDrawn="1"/>
        </p:nvCxnSpPr>
        <p:spPr>
          <a:xfrm>
            <a:off x="6156176" y="-16626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ttur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5" name="Text Box 119"/>
          <p:cNvSpPr txBox="1">
            <a:spLocks noChangeArrowheads="1"/>
          </p:cNvSpPr>
          <p:nvPr userDrawn="1"/>
        </p:nvSpPr>
        <p:spPr bwMode="auto">
          <a:xfrm>
            <a:off x="6193459" y="2717"/>
            <a:ext cx="1914236" cy="30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Fatturazione</a:t>
            </a:r>
            <a:endParaRPr lang="it-IT" sz="12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Tahoma" pitchFamily="34" charset="0"/>
            </a:endParaRPr>
          </a:p>
        </p:txBody>
      </p:sp>
      <p:cxnSp>
        <p:nvCxnSpPr>
          <p:cNvPr id="6" name="Connettore 1 5"/>
          <p:cNvCxnSpPr/>
          <p:nvPr userDrawn="1"/>
        </p:nvCxnSpPr>
        <p:spPr>
          <a:xfrm>
            <a:off x="6156176" y="-16626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egnalazione gu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5" name="Text Box 119"/>
          <p:cNvSpPr txBox="1">
            <a:spLocks noChangeArrowheads="1"/>
          </p:cNvSpPr>
          <p:nvPr userDrawn="1"/>
        </p:nvSpPr>
        <p:spPr bwMode="auto">
          <a:xfrm>
            <a:off x="6193459" y="0"/>
            <a:ext cx="1914236" cy="5228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Segnalazione </a:t>
            </a:r>
          </a:p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guasti</a:t>
            </a:r>
            <a:endParaRPr lang="it-IT" sz="1200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6" name="Connettore 1 5"/>
          <p:cNvCxnSpPr/>
          <p:nvPr userDrawn="1"/>
        </p:nvCxnSpPr>
        <p:spPr>
          <a:xfrm>
            <a:off x="6156176" y="0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tervento tecn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8" name="Text Box 119"/>
          <p:cNvSpPr txBox="1">
            <a:spLocks noChangeArrowheads="1"/>
          </p:cNvSpPr>
          <p:nvPr userDrawn="1"/>
        </p:nvSpPr>
        <p:spPr bwMode="auto">
          <a:xfrm>
            <a:off x="6193459" y="0"/>
            <a:ext cx="1914236" cy="537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Intervento </a:t>
            </a:r>
          </a:p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tecnico</a:t>
            </a:r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6156176" y="0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Numero Verde Comm.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5" name="Text Box 119"/>
          <p:cNvSpPr txBox="1">
            <a:spLocks noChangeArrowheads="1"/>
          </p:cNvSpPr>
          <p:nvPr userDrawn="1"/>
        </p:nvSpPr>
        <p:spPr bwMode="auto">
          <a:xfrm>
            <a:off x="6193459" y="0"/>
            <a:ext cx="1914236" cy="537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Numero Verde</a:t>
            </a:r>
          </a:p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Commerciale</a:t>
            </a:r>
          </a:p>
        </p:txBody>
      </p:sp>
      <p:cxnSp>
        <p:nvCxnSpPr>
          <p:cNvPr id="6" name="Connettore 1 5"/>
          <p:cNvCxnSpPr/>
          <p:nvPr userDrawn="1"/>
        </p:nvCxnSpPr>
        <p:spPr>
          <a:xfrm>
            <a:off x="6156176" y="0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NV Commercial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8" name="Text Box 119"/>
          <p:cNvSpPr txBox="1">
            <a:spLocks noChangeArrowheads="1"/>
          </p:cNvSpPr>
          <p:nvPr userDrawn="1"/>
        </p:nvSpPr>
        <p:spPr bwMode="auto">
          <a:xfrm>
            <a:off x="6121451" y="0"/>
            <a:ext cx="1914236" cy="30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NV Commerciale</a:t>
            </a:r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6084168" y="0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6" descr="http://www.drogbaster.it/numero-verde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32656"/>
            <a:ext cx="346710" cy="34671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atlantic.mvcdn.com/wp-content/uploads/2012/08/water_572238684.jpg"/>
          <p:cNvPicPr>
            <a:picLocks noChangeAspect="1" noChangeArrowheads="1"/>
          </p:cNvPicPr>
          <p:nvPr userDrawn="1"/>
        </p:nvPicPr>
        <p:blipFill>
          <a:blip r:embed="rId17" cstate="print"/>
          <a:srcRect t="89342"/>
          <a:stretch>
            <a:fillRect/>
          </a:stretch>
        </p:blipFill>
        <p:spPr bwMode="auto">
          <a:xfrm>
            <a:off x="0" y="6457661"/>
            <a:ext cx="9144000" cy="400339"/>
          </a:xfrm>
          <a:prstGeom prst="rect">
            <a:avLst/>
          </a:prstGeom>
          <a:noFill/>
        </p:spPr>
      </p:pic>
      <p:cxnSp>
        <p:nvCxnSpPr>
          <p:cNvPr id="10" name="Connettore 1 9"/>
          <p:cNvCxnSpPr/>
          <p:nvPr userDrawn="1"/>
        </p:nvCxnSpPr>
        <p:spPr>
          <a:xfrm>
            <a:off x="-8376" y="735232"/>
            <a:ext cx="9180000" cy="0"/>
          </a:xfrm>
          <a:prstGeom prst="line">
            <a:avLst/>
          </a:prstGeom>
          <a:ln w="25400" cmpd="thickThin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8" descr="http://www.maremmanews.it/gallery3/var/resizes/2013/Logo_FIORA.jpg"/>
          <p:cNvPicPr>
            <a:picLocks noChangeAspect="1" noChangeArrowheads="1"/>
          </p:cNvPicPr>
          <p:nvPr userDrawn="1"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28136"/>
            <a:ext cx="1619250" cy="504825"/>
          </a:xfrm>
          <a:prstGeom prst="rect">
            <a:avLst/>
          </a:prstGeom>
          <a:noFill/>
        </p:spPr>
      </p:pic>
      <p:sp>
        <p:nvSpPr>
          <p:cNvPr id="13" name="CasellaDiTesto 12"/>
          <p:cNvSpPr txBox="1"/>
          <p:nvPr userDrawn="1"/>
        </p:nvSpPr>
        <p:spPr>
          <a:xfrm>
            <a:off x="6352081" y="399579"/>
            <a:ext cx="2134800" cy="363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fld id="{D41D86F1-EB93-4FA9-9F39-10A6292A5E43}" type="slidenum">
              <a:rPr lang="it-IT" sz="1400" kern="1200" smtClean="0">
                <a:solidFill>
                  <a:srgbClr val="39527B"/>
                </a:solidFill>
                <a:latin typeface="+mn-lt"/>
                <a:ea typeface="+mn-ea"/>
                <a:cs typeface="+mn-cs"/>
              </a:rPr>
              <a:pPr algn="r"/>
              <a:t>‹N›</a:t>
            </a:fld>
            <a:endParaRPr lang="it-IT" sz="1400" kern="1200" dirty="0" smtClean="0">
              <a:solidFill>
                <a:srgbClr val="39527B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Ovale 19"/>
          <p:cNvSpPr/>
          <p:nvPr userDrawn="1"/>
        </p:nvSpPr>
        <p:spPr>
          <a:xfrm>
            <a:off x="8316416" y="6525344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Ovale 21"/>
          <p:cNvSpPr/>
          <p:nvPr userDrawn="1"/>
        </p:nvSpPr>
        <p:spPr>
          <a:xfrm>
            <a:off x="8159337" y="6453336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Ovale 22"/>
          <p:cNvSpPr/>
          <p:nvPr userDrawn="1"/>
        </p:nvSpPr>
        <p:spPr>
          <a:xfrm>
            <a:off x="8113455" y="6623478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Ovale 23"/>
          <p:cNvSpPr/>
          <p:nvPr userDrawn="1"/>
        </p:nvSpPr>
        <p:spPr>
          <a:xfrm>
            <a:off x="7956376" y="6551470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Ovale 14"/>
          <p:cNvSpPr/>
          <p:nvPr userDrawn="1"/>
        </p:nvSpPr>
        <p:spPr>
          <a:xfrm>
            <a:off x="7969439" y="6597352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Ovale 15"/>
          <p:cNvSpPr/>
          <p:nvPr userDrawn="1"/>
        </p:nvSpPr>
        <p:spPr>
          <a:xfrm>
            <a:off x="8133211" y="6453336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Ovale 17"/>
          <p:cNvSpPr/>
          <p:nvPr userDrawn="1"/>
        </p:nvSpPr>
        <p:spPr>
          <a:xfrm>
            <a:off x="8252792" y="6407454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 userDrawn="1"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" contrast="80000"/>
          </a:blip>
          <a:srcRect/>
          <a:stretch>
            <a:fillRect/>
          </a:stretch>
        </p:blipFill>
        <p:spPr bwMode="auto">
          <a:xfrm>
            <a:off x="7938331" y="6438684"/>
            <a:ext cx="792088" cy="45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 descr="http://www.romasimetteinluce.com/wp-content/uploads/2013/12/Logo-acea1.png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10207" y="6299586"/>
            <a:ext cx="545341" cy="571943"/>
          </a:xfrm>
          <a:prstGeom prst="rect">
            <a:avLst/>
          </a:prstGeom>
          <a:noFill/>
        </p:spPr>
      </p:pic>
      <p:sp>
        <p:nvSpPr>
          <p:cNvPr id="25" name="CasellaDiTesto 24"/>
          <p:cNvSpPr txBox="1"/>
          <p:nvPr userDrawn="1"/>
        </p:nvSpPr>
        <p:spPr>
          <a:xfrm>
            <a:off x="501866" y="6608385"/>
            <a:ext cx="28803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dirty="0" smtClean="0">
                <a:solidFill>
                  <a:schemeClr val="tx1"/>
                </a:solidFill>
              </a:rPr>
              <a:t>Affari Istituzionali</a:t>
            </a:r>
            <a:endParaRPr lang="it-IT" sz="12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80" r:id="rId2"/>
    <p:sldLayoutId id="2147483671" r:id="rId3"/>
    <p:sldLayoutId id="2147483681" r:id="rId4"/>
    <p:sldLayoutId id="2147483682" r:id="rId5"/>
    <p:sldLayoutId id="2147483672" r:id="rId6"/>
    <p:sldLayoutId id="2147483673" r:id="rId7"/>
    <p:sldLayoutId id="2147483674" r:id="rId8"/>
    <p:sldLayoutId id="2147483684" r:id="rId9"/>
    <p:sldLayoutId id="2147483675" r:id="rId10"/>
    <p:sldLayoutId id="2147483685" r:id="rId11"/>
    <p:sldLayoutId id="2147483676" r:id="rId12"/>
    <p:sldLayoutId id="2147483683" r:id="rId13"/>
    <p:sldLayoutId id="2147483655" r:id="rId14"/>
    <p:sldLayoutId id="214748367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2.jpe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2&#176;%20SEM.%202016\ACQUEDOTTO%20DEL%20FIORA\RM%2014-4450%20Grafici%20FIORA%20-%20TREND.xlsx!CSI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2&#176;%20SEM.%202016\ACQUEDOTTO%20DEL%20FIORA\RM%2014-4450%20Grafici%20FIORA%20-%20TREND.xlsx!giudizio%20globale%20trend" TargetMode="Externa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file:///C:\LAVORI\ACEA\CS\2&#176;%20SEM.%202016\ACQUEDOTTO%20DEL%20FIORA\RM%2014-4450%20Grafici%20FIORA%20-%20TREND.xlsx!Sodd.%20globale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2&#176;%20SEM.%202016\ACQUEDOTTO%20DEL%20FIORA\RM%2014-4450%20Grafici%20FIORA%20-%20TREND.xlsx!globale%20%25%208-9-10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2&#176;%20SEM.%202016\ACQUEDOTTO%20DEL%20FIORA\RM%2014-4450%20Grafici%20FIORA%20-%202&#176;%20SEM.%202016.xlsx!parametrico!R4C1:R10C8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emf"/><Relationship Id="rId5" Type="http://schemas.openxmlformats.org/officeDocument/2006/relationships/oleObject" Target="file:///C:\LAVORI\ACEA\CS\2&#176;%20SEM.%202016\ACQUEDOTTO%20DEL%20FIORA\RM%2014-4450%20Grafici%20FIORA%20-%202&#176;%20SEM.%202016.xlsx!qualit&#224;%20acqua" TargetMode="External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2&#176;%20SEM.%202016\ACQUEDOTTO%20DEL%20FIORA\RM%2014-4450%20Grafici%20FIORA%20-%20TREND.xlsx!qualit&#224;%20acqua%20trend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2&#176;%20SEM.%202016\ACQUEDOTTO%20DEL%20FIORA\RM%2014-4450%20Grafici%20FIORA%20-%20TREND.xlsx!aspetti%20tecnici%20trend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emf"/><Relationship Id="rId5" Type="http://schemas.openxmlformats.org/officeDocument/2006/relationships/oleObject" Target="file:///C:\LAVORI\ACEA\CS\2&#176;%20SEM.%202016\ACQUEDOTTO%20DEL%20FIORA\RM%2014-4450%20Grafici%20FIORA%20-%202&#176;%20SEM.%202016.xlsx!aspetti%20tecnici" TargetMode="External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2&#176;%20SEM.%202016\ACQUEDOTTO%20DEL%20FIORA\RM%2014-4450%20Grafici%20FIORA%20-%20TREND.xlsx!overall%20aspetti%20tecnici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2&#176;%20SEM.%202016\ACQUEDOTTO%20DEL%20FIORA\RM%2014-4450%20Grafici%20FIORA%20-%202&#176;%20SEM.%202016.xlsx!sodd%20aspetti" TargetMode="Externa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2&#176;%20SEM.%202016\ACQUEDOTTO%20DEL%20FIORA\RM%2014-4450%20Grafici%20FIORA%20-%20TREND.xlsx!fatturazione%20trend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emf"/><Relationship Id="rId5" Type="http://schemas.openxmlformats.org/officeDocument/2006/relationships/oleObject" Target="file:///C:\LAVORI\ACEA\CS\2&#176;%20SEM.%202016\ACQUEDOTTO%20DEL%20FIORA\RM%2014-4450%20Grafici%20FIORA%20-%202&#176;%20SEM.%202016.xlsx!fatturazione" TargetMode="External"/><Relationship Id="rId4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2&#176;%20SEM.%202016\ACQUEDOTTO%20DEL%20FIORA\RM%2014-4450%20Grafici%20FIORA%20-%20TREND.xlsx!overall%20fatturazione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6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oleObject" Target="file:///C:\LAVORI\ACEA\CS\2&#176;%20SEM.%202016\ACQUEDOTTO%20DEL%20FIORA\RM%2014-4450%20Grafici%20FIORA%20-%202&#176;%20SEM.%202016.xlsx!sodd%20fatturazione" TargetMode="External"/><Relationship Id="rId7" Type="http://schemas.openxmlformats.org/officeDocument/2006/relationships/oleObject" Target="file:///C:\LAVORI\ACEA\CS\2&#176;%20SEM.%202016\ACQUEDOTTO%20DEL%20FIORA\RM%2014-4450%20Grafici%20FIORA%20-%202&#176;%20SEM.%202016.xlsx!parametrico!R148C17:R151C22" TargetMode="Externa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8.emf"/><Relationship Id="rId5" Type="http://schemas.openxmlformats.org/officeDocument/2006/relationships/oleObject" Target="file:///C:\LAVORI\ACEA\CS\2&#176;%20SEM.%202016\ACQUEDOTTO%20DEL%20FIORA\RM%2014-4450%20Grafici%20FIORA%20-%202&#176;%20SEM.%202016.xlsx!parametrico!R148C7:R151C16" TargetMode="External"/><Relationship Id="rId4" Type="http://schemas.openxmlformats.org/officeDocument/2006/relationships/image" Target="../media/image3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2&#176;%20SEM.%202016\ACQUEDOTTO%20DEL%20FIORA\RM%2014-4450%20Grafici%20FIORA%20-%202&#176;%20SEM.%202016.xlsx!qualit&#224;_prezzo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1.emf"/><Relationship Id="rId5" Type="http://schemas.openxmlformats.org/officeDocument/2006/relationships/oleObject" Target="file:///C:\LAVORI\ACEA\CS\2&#176;%20SEM.%202016\ACQUEDOTTO%20DEL%20FIORA\RM%2014-4450%20Grafici%20FIORA%20-%20TREND.xlsx!qualit&#224;_prezzo%20trend" TargetMode="External"/><Relationship Id="rId4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2&#176;%20SEM.%202016\ACQUEDOTTO%20DEL%20FIORA\RM%2014-4450%20Grafici%20FIORA%20-%20TREND.xlsx!overall%20qualit&#224;_prezzo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2&#176;%20SEM.%202016\ACQUEDOTTO%20DEL%20FIORA\RM%2014-4450%20Grafici%20FIORA%20-%202&#176;%20SEM.%202016.xlsx!guasti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4.emf"/><Relationship Id="rId5" Type="http://schemas.openxmlformats.org/officeDocument/2006/relationships/oleObject" Target="file:///C:\LAVORI\ACEA\CS\2&#176;%20SEM.%202016\ACQUEDOTTO%20DEL%20FIORA\RM%2014-4450%20Grafici%20FIORA%20-%20TREND.xlsx!guasti%20trend" TargetMode="External"/><Relationship Id="rId4" Type="http://schemas.openxmlformats.org/officeDocument/2006/relationships/image" Target="../media/image4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2&#176;%20SEM.%202016\ACQUEDOTTO%20DEL%20FIORA\RM%2014-4450%20Grafici%20FIORA%20-%20TREND.xlsx!overall%20guasti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2&#176;%20SEM.%202016\ACQUEDOTTO%20DEL%20FIORA\RM%2014-4450%20Grafici%20FIORA%20-%202&#176;%20SEM.%202016.xlsx!sodd%20guasti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2&#176;%20SEM.%202016\ACQUEDOTTO%20DEL%20FIORA\RM%2014-4450%20Grafici%20FIORA%20-%20TREND.xlsx!intervento%20trend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8.emf"/><Relationship Id="rId5" Type="http://schemas.openxmlformats.org/officeDocument/2006/relationships/oleObject" Target="file:///C:\LAVORI\ACEA\CS\2&#176;%20SEM.%202016\ACQUEDOTTO%20DEL%20FIORA\RM%2014-4450%20Grafici%20FIORA%20-%202&#176;%20SEM.%202016.xlsx!intervento" TargetMode="External"/><Relationship Id="rId4" Type="http://schemas.openxmlformats.org/officeDocument/2006/relationships/image" Target="../media/image4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2&#176;%20SEM.%202016\ACQUEDOTTO%20DEL%20FIORA\RM%2014-4450%20Grafici%20FIORA%20-%20TREND.xlsx!overall%20intervento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2&#176;%20SEM.%202016\ACQUEDOTTO%20DEL%20FIORA\RM%2014-4450%20Grafici%20FIORA%20-%202&#176;%20SEM.%202016.xlsx!sodd%20intervento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5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oleObject" Target="file:///C:\LAVORI\ACEA\CS\2&#176;%20SEM.%202016\ACQUEDOTTO%20DEL%20FIORA\RM%2014-4450%20Grafici%20FIORA%20-%202&#176;%20SEM.%202016.xlsx!nv%20comm.le" TargetMode="External"/><Relationship Id="rId5" Type="http://schemas.openxmlformats.org/officeDocument/2006/relationships/image" Target="../media/image51.emf"/><Relationship Id="rId4" Type="http://schemas.openxmlformats.org/officeDocument/2006/relationships/oleObject" Target="file:///C:\LAVORI\ACEA\CS\2&#176;%20SEM.%202016\ACQUEDOTTO%20DEL%20FIORA\RM%2014-4450%20Grafici%20FIORA%20-%20TREND.xlsx!NV%20comm.le%20trend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2&#176;%20SEM.%202016\ACQUEDOTTO%20DEL%20FIORA\RM%2014-4450%20Grafici%20FIORA%20-%20TREND.xlsx!overall%20NV%20comm.le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5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2&#176;%20SEM.%202016\ACQUEDOTTO%20DEL%20FIORA\RM%2014-4450%20Grafici%20FIORA%20-%202&#176;%20SEM.%202016.xlsx!sodd%20nv%20comm.le" TargetMode="Externa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54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2&#176;%20SEM.%202016\ACQUEDOTTO%20DEL%20FIORA\RM%2014-4450%20Grafici%20FIORA%20-%202&#176;%20SEM.%202016.xlsx!sportello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7.emf"/><Relationship Id="rId5" Type="http://schemas.openxmlformats.org/officeDocument/2006/relationships/oleObject" Target="file:///C:\LAVORI\ACEA\CS\2&#176;%20SEM.%202016\ACQUEDOTTO%20DEL%20FIORA\RM%2014-4450%20Grafici%20FIORA%20-%20TREND.xlsx!sportello%20trend" TargetMode="External"/><Relationship Id="rId4" Type="http://schemas.openxmlformats.org/officeDocument/2006/relationships/image" Target="../media/image5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2&#176;%20SEM.%202016\ACQUEDOTTO%20DEL%20FIORA\RM%2014-4450%20Grafici%20FIORA%20-%20TREND.xlsx!overall%20sportello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5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2&#176;%20SEM.%202016\ACQUEDOTTO%20DEL%20FIORA\RM%2014-4450%20Grafici%20FIORA%20-%202&#176;%20SEM.%202016.xlsx!sodd%20sportello" TargetMode="Externa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59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2&#176;%20SEM.%202016\ACQUEDOTTO%20DEL%20FIORA\Grafici%20Generalista.xlsx!aspettative%20net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6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eg"/><Relationship Id="rId5" Type="http://schemas.openxmlformats.org/officeDocument/2006/relationships/image" Target="../media/image6.gif"/><Relationship Id="rId4" Type="http://schemas.openxmlformats.org/officeDocument/2006/relationships/image" Target="../media/image6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.gif"/><Relationship Id="rId4" Type="http://schemas.openxmlformats.org/officeDocument/2006/relationships/image" Target="../media/image66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2&#176;%20SEM.%202016\ACQUEDOTTO%20DEL%20FIORA\Grafici%20Sportello.xlsx!sportello%20vs%20nv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68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2&#176;%20SEM.%202016\ACQUEDOTTO%20DEL%20FIORA\RM%2014-4450%20Grafici%20FIORA%20-%202&#176;%20SEM.%202016.xlsx!parametrico!R112C7:R115C16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70.emf"/><Relationship Id="rId5" Type="http://schemas.openxmlformats.org/officeDocument/2006/relationships/oleObject" Target="file:///C:\LAVORI\ACEA\CS\2&#176;%20SEM.%202016\ACQUEDOTTO%20DEL%20FIORA\Grafici%20Generalista.xlsx!notoriet&#224;" TargetMode="External"/><Relationship Id="rId4" Type="http://schemas.openxmlformats.org/officeDocument/2006/relationships/image" Target="../media/image69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2&#176;%20SEM.%202016\ACQUEDOTTO%20DEL%20FIORA\Grafici%20Generalista.xlsx!uso%20acqua" TargetMode="External"/><Relationship Id="rId7" Type="http://schemas.openxmlformats.org/officeDocument/2006/relationships/image" Target="../media/image7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6" Type="http://schemas.openxmlformats.org/officeDocument/2006/relationships/oleObject" Target="file:///C:\LAVORI\ACEA\CS\2&#176;%20SEM.%202016\ACQUEDOTTO%20DEL%20FIORA\Grafici%20Generalista.xlsx!motivi%20nn%20uso" TargetMode="External"/><Relationship Id="rId5" Type="http://schemas.openxmlformats.org/officeDocument/2006/relationships/image" Target="../media/image73.jpeg"/><Relationship Id="rId4" Type="http://schemas.openxmlformats.org/officeDocument/2006/relationships/image" Target="../media/image71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2&#176;%20SEM.%202016\ACQUEDOTTO%20DEL%20FIORA\RM%2014-4450%20Grafici%20FIORA%20-%20TREND.xlsx!overall%20uso%20acqua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73.jpeg"/><Relationship Id="rId4" Type="http://schemas.openxmlformats.org/officeDocument/2006/relationships/image" Target="../media/image74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75.emf"/><Relationship Id="rId4" Type="http://schemas.openxmlformats.org/officeDocument/2006/relationships/oleObject" Target="file:///C:\LAVORI\ACEA\CS\2&#176;%20SEM.%202016\ACQUEDOTTO%20DEL%20FIORA\Grafici%20Generalista.xlsx!rifornimento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2&#176;%20SEM.%202016\ACQUEDOTTO%20DEL%20FIORA\Grafici%20Generalista.xlsx!valutazione%20comunicazione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78.emf"/><Relationship Id="rId5" Type="http://schemas.openxmlformats.org/officeDocument/2006/relationships/oleObject" Target="file:///C:\LAVORI\ACEA\CS\2&#176;%20SEM.%202016\ACQUEDOTTO%20DEL%20FIORA\Grafici%20Generalista.xlsx!comunicazione" TargetMode="External"/><Relationship Id="rId4" Type="http://schemas.openxmlformats.org/officeDocument/2006/relationships/image" Target="../media/image77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2&#176;%20SEM.%202016\ACQUEDOTTO%20DEL%20FIORA\Grafici%20Generalista.xlsx!mezzo%20comunicazione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80.emf"/><Relationship Id="rId5" Type="http://schemas.openxmlformats.org/officeDocument/2006/relationships/oleObject" Target="file:///C:\LAVORI\ACEA\CS\2&#176;%20SEM.%202016\ACQUEDOTTO%20DEL%20FIORA\Grafici%20Generalista.xlsx!info%20comunicate%20(2)" TargetMode="External"/><Relationship Id="rId4" Type="http://schemas.openxmlformats.org/officeDocument/2006/relationships/image" Target="../media/image79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 descr="http://atlantic.mvcdn.com/wp-content/uploads/2012/08/water_5722386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76489"/>
            <a:ext cx="9144000" cy="2533610"/>
          </a:xfrm>
          <a:prstGeom prst="rect">
            <a:avLst/>
          </a:prstGeom>
          <a:noFill/>
        </p:spPr>
      </p:pic>
      <p:sp>
        <p:nvSpPr>
          <p:cNvPr id="23" name="Titolo 1"/>
          <p:cNvSpPr txBox="1">
            <a:spLocks/>
          </p:cNvSpPr>
          <p:nvPr/>
        </p:nvSpPr>
        <p:spPr>
          <a:xfrm>
            <a:off x="0" y="836712"/>
            <a:ext cx="9144000" cy="28803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1813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952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Customer Satisfaction 2016</a:t>
            </a:r>
          </a:p>
          <a:p>
            <a:pPr marL="625475">
              <a:spcBef>
                <a:spcPct val="0"/>
              </a:spcBef>
              <a:spcAft>
                <a:spcPts val="1200"/>
              </a:spcAft>
              <a:defRPr/>
            </a:pPr>
            <a:r>
              <a:rPr lang="it-IT" sz="3200" b="1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II° semestre</a:t>
            </a:r>
          </a:p>
          <a:p>
            <a:pPr marL="625475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kumimoji="0" lang="it-IT" sz="5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kumimoji="0" lang="it-IT" sz="20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2791232" y="4647490"/>
            <a:ext cx="35290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b="1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Report</a:t>
            </a:r>
            <a:endParaRPr lang="it-IT" b="1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6228496" y="3800073"/>
            <a:ext cx="2808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Indagine realizzata 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</a:t>
            </a:r>
          </a:p>
        </p:txBody>
      </p:sp>
      <p:pic>
        <p:nvPicPr>
          <p:cNvPr id="39" name="Immagine 38" descr="logo pragma.bmp"/>
          <p:cNvPicPr>
            <a:picLocks noChangeAspect="1"/>
          </p:cNvPicPr>
          <p:nvPr/>
        </p:nvPicPr>
        <p:blipFill>
          <a:blip r:embed="rId3" cstate="print"/>
          <a:srcRect t="2" b="9227"/>
          <a:stretch>
            <a:fillRect/>
          </a:stretch>
        </p:blipFill>
        <p:spPr>
          <a:xfrm>
            <a:off x="7852962" y="4208465"/>
            <a:ext cx="1172566" cy="49048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effectLst/>
        </p:spPr>
      </p:pic>
      <p:grpSp>
        <p:nvGrpSpPr>
          <p:cNvPr id="40" name="Gruppo 23"/>
          <p:cNvGrpSpPr/>
          <p:nvPr/>
        </p:nvGrpSpPr>
        <p:grpSpPr>
          <a:xfrm>
            <a:off x="6179926" y="4172830"/>
            <a:ext cx="1920466" cy="576524"/>
            <a:chOff x="6156176" y="4172830"/>
            <a:chExt cx="1920466" cy="576524"/>
          </a:xfrm>
        </p:grpSpPr>
        <p:pic>
          <p:nvPicPr>
            <p:cNvPr id="41" name="Picture 7" descr="http://www.romasimetteinluce.com/wp-content/uploads/2013/12/Logo-acea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56176" y="4172830"/>
              <a:ext cx="545341" cy="571943"/>
            </a:xfrm>
            <a:prstGeom prst="rect">
              <a:avLst/>
            </a:prstGeom>
            <a:noFill/>
          </p:spPr>
        </p:pic>
        <p:sp>
          <p:nvSpPr>
            <p:cNvPr id="42" name="CasellaDiTesto 41"/>
            <p:cNvSpPr txBox="1"/>
            <p:nvPr/>
          </p:nvSpPr>
          <p:spPr>
            <a:xfrm>
              <a:off x="6636482" y="4288715"/>
              <a:ext cx="1440160" cy="4606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ts val="1400"/>
                </a:lnSpc>
                <a:spcBef>
                  <a:spcPts val="600"/>
                </a:spcBef>
              </a:pPr>
              <a:r>
                <a:rPr lang="it-IT" sz="1600" b="1" cap="small" dirty="0" smtClean="0"/>
                <a:t>Affari Istituzionali</a:t>
              </a:r>
              <a:endParaRPr lang="it-IT" sz="1600" b="1" cap="small" dirty="0"/>
            </a:p>
          </p:txBody>
        </p:sp>
      </p:grpSp>
      <p:pic>
        <p:nvPicPr>
          <p:cNvPr id="44" name="Picture 8" descr="http://www.maremmanews.it/gallery3/var/resizes/2013/Logo_FIOR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0825" y="2606417"/>
            <a:ext cx="3562350" cy="1110615"/>
          </a:xfrm>
          <a:prstGeom prst="rect">
            <a:avLst/>
          </a:prstGeom>
          <a:noFill/>
        </p:spPr>
      </p:pic>
      <p:sp>
        <p:nvSpPr>
          <p:cNvPr id="20" name="Text Box 37"/>
          <p:cNvSpPr txBox="1">
            <a:spLocks noChangeArrowheads="1"/>
          </p:cNvSpPr>
          <p:nvPr/>
        </p:nvSpPr>
        <p:spPr bwMode="auto">
          <a:xfrm>
            <a:off x="6420411" y="6604575"/>
            <a:ext cx="24288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[RM  14-4450]</a:t>
            </a:r>
            <a:endParaRPr lang="it-IT" sz="12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4" name="Immagine 38" descr="ISO_9001_COL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52618" y="6509760"/>
            <a:ext cx="351830" cy="33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Gruppo 26"/>
          <p:cNvGrpSpPr/>
          <p:nvPr/>
        </p:nvGrpSpPr>
        <p:grpSpPr>
          <a:xfrm>
            <a:off x="563935" y="6454329"/>
            <a:ext cx="2947194" cy="346521"/>
            <a:chOff x="563935" y="6454329"/>
            <a:chExt cx="2947194" cy="346521"/>
          </a:xfrm>
        </p:grpSpPr>
        <p:pic>
          <p:nvPicPr>
            <p:cNvPr id="28" name="Picture 9" descr="image00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56041" y="6530339"/>
              <a:ext cx="406591" cy="226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Immagine 2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660358" y="6530339"/>
              <a:ext cx="457264" cy="226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Immagine 19" descr="download.jp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782403" y="6466394"/>
              <a:ext cx="728726" cy="29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Immagine 14" descr="Asseprim - logo verticale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206903" y="6454329"/>
              <a:ext cx="511556" cy="296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Immagine 61" descr="Accredited-Company-2016-Colore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63935" y="6471666"/>
              <a:ext cx="486295" cy="329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48418" y="1556792"/>
            <a:ext cx="1166400" cy="4201889"/>
          </a:xfrm>
          <a:prstGeom prst="rect">
            <a:avLst/>
          </a:prstGeom>
          <a:solidFill>
            <a:srgbClr val="000066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88,6</a:t>
            </a:r>
          </a:p>
          <a:p>
            <a:pPr algn="ctr"/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CSI COMPLESSIVO</a:t>
            </a:r>
            <a:endParaRPr lang="it-IT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63277" y="2302295"/>
          <a:ext cx="9000000" cy="291423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000000"/>
              </a:tblGrid>
              <a:tr h="291423">
                <a:tc>
                  <a:txBody>
                    <a:bodyPr/>
                    <a:lstStyle/>
                    <a:p>
                      <a:endParaRPr lang="it-IT" sz="900" dirty="0"/>
                    </a:p>
                  </a:txBody>
                  <a:tcPr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423">
                <a:tc>
                  <a:txBody>
                    <a:bodyPr/>
                    <a:lstStyle/>
                    <a:p>
                      <a:endParaRPr lang="it-IT" sz="900" dirty="0"/>
                    </a:p>
                  </a:txBody>
                  <a:tcPr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423">
                <a:tc>
                  <a:txBody>
                    <a:bodyPr/>
                    <a:lstStyle/>
                    <a:p>
                      <a:endParaRPr lang="it-IT" sz="900" dirty="0"/>
                    </a:p>
                  </a:txBody>
                  <a:tcPr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423">
                <a:tc>
                  <a:txBody>
                    <a:bodyPr/>
                    <a:lstStyle/>
                    <a:p>
                      <a:endParaRPr lang="it-IT" sz="900" dirty="0"/>
                    </a:p>
                  </a:txBody>
                  <a:tcPr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423">
                <a:tc>
                  <a:txBody>
                    <a:bodyPr/>
                    <a:lstStyle/>
                    <a:p>
                      <a:endParaRPr lang="it-IT" sz="900" dirty="0"/>
                    </a:p>
                  </a:txBody>
                  <a:tcPr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423">
                <a:tc>
                  <a:txBody>
                    <a:bodyPr/>
                    <a:lstStyle/>
                    <a:p>
                      <a:endParaRPr lang="it-IT" sz="900" dirty="0"/>
                    </a:p>
                  </a:txBody>
                  <a:tcPr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423">
                <a:tc>
                  <a:txBody>
                    <a:bodyPr/>
                    <a:lstStyle/>
                    <a:p>
                      <a:endParaRPr lang="it-IT" sz="900" dirty="0"/>
                    </a:p>
                  </a:txBody>
                  <a:tcPr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423">
                <a:tc>
                  <a:txBody>
                    <a:bodyPr/>
                    <a:lstStyle/>
                    <a:p>
                      <a:endParaRPr lang="it-IT" sz="900" dirty="0"/>
                    </a:p>
                  </a:txBody>
                  <a:tcPr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423">
                <a:tc>
                  <a:txBody>
                    <a:bodyPr/>
                    <a:lstStyle/>
                    <a:p>
                      <a:endParaRPr lang="it-IT" sz="900" dirty="0"/>
                    </a:p>
                  </a:txBody>
                  <a:tcPr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423">
                <a:tc>
                  <a:txBody>
                    <a:bodyPr/>
                    <a:lstStyle/>
                    <a:p>
                      <a:endParaRPr lang="it-IT" sz="900" dirty="0"/>
                    </a:p>
                  </a:txBody>
                  <a:tcPr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053" name="Object 2"/>
          <p:cNvGraphicFramePr>
            <a:graphicFrameLocks noChangeAspect="1"/>
          </p:cNvGraphicFramePr>
          <p:nvPr/>
        </p:nvGraphicFramePr>
        <p:xfrm>
          <a:off x="-120650" y="1124744"/>
          <a:ext cx="9385300" cy="614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0650" y="1124744"/>
                        <a:ext cx="9385300" cy="6148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CSI – Customer Satisfaction Index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19"/>
          <p:cNvSpPr txBox="1">
            <a:spLocks noChangeArrowheads="1"/>
          </p:cNvSpPr>
          <p:nvPr/>
        </p:nvSpPr>
        <p:spPr bwMode="auto">
          <a:xfrm>
            <a:off x="467544" y="468411"/>
            <a:ext cx="8676456" cy="1016373"/>
          </a:xfrm>
          <a:prstGeom prst="foldedCorner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endParaRPr lang="it-IT" sz="1100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it-IT" sz="3000" dirty="0" smtClean="0">
                <a:solidFill>
                  <a:srgbClr val="39527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Sezione Customer </a:t>
            </a:r>
            <a:r>
              <a:rPr lang="it-IT" sz="3000" dirty="0" err="1" smtClean="0">
                <a:solidFill>
                  <a:srgbClr val="39527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Satisfaction</a:t>
            </a:r>
            <a:endParaRPr lang="it-IT" sz="3000" dirty="0" smtClean="0">
              <a:solidFill>
                <a:srgbClr val="39527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395536" y="4437112"/>
            <a:ext cx="8153400" cy="187220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0DEDE"/>
              </a:gs>
              <a:gs pos="100000">
                <a:srgbClr val="E0DEDE">
                  <a:gamma/>
                  <a:tint val="0"/>
                  <a:invGamma/>
                </a:srgbClr>
              </a:gs>
            </a:gsLst>
            <a:path path="rect">
              <a:fillToRect l="100000" t="100000"/>
            </a:path>
          </a:gradFill>
          <a:ln w="9525">
            <a:solidFill>
              <a:srgbClr val="C0C0C0"/>
            </a:solidFill>
            <a:round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107763" dir="2700000" algn="ctr" rotWithShape="0">
              <a:schemeClr val="bg2"/>
            </a:outerShdw>
          </a:effectLst>
        </p:spPr>
        <p:txBody>
          <a:bodyPr lIns="90000" tIns="18000" rIns="90000" bIns="18000" anchor="ctr" anchorCtr="1"/>
          <a:lstStyle/>
          <a:p>
            <a:pPr algn="just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it-IT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L’indagine di Customer Satisfaction prevede </a:t>
            </a:r>
            <a:r>
              <a:rPr lang="it-IT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due livelli di misurazione della soddisfazione</a:t>
            </a:r>
            <a:r>
              <a:rPr lang="it-IT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444500" lvl="1" indent="-265113" algn="just">
              <a:lnSpc>
                <a:spcPct val="110000"/>
              </a:lnSpc>
              <a:spcBef>
                <a:spcPts val="1200"/>
              </a:spcBef>
              <a:buFont typeface="Symbol" pitchFamily="18" charset="2"/>
              <a:buChar char="®"/>
            </a:pPr>
            <a:r>
              <a:rPr lang="it-IT" sz="12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GIUDIZIO COMPLESSIVO:</a:t>
            </a:r>
            <a:r>
              <a:rPr lang="it-IT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giudizio dell’utente sul servizio fornito da ACQUEDOTTO DEL FIORA espresso con un voto da 1 a 10 dove 1 significa pessimo e 10 ottimo</a:t>
            </a:r>
          </a:p>
          <a:p>
            <a:pPr marL="444500" lvl="1" indent="-265113" algn="just">
              <a:lnSpc>
                <a:spcPct val="110000"/>
              </a:lnSpc>
              <a:spcBef>
                <a:spcPts val="600"/>
              </a:spcBef>
              <a:buFont typeface="Symbol" pitchFamily="18" charset="2"/>
              <a:buChar char="®"/>
            </a:pPr>
            <a:r>
              <a:rPr lang="it-IT" sz="12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GIUDIZIO SUGLI ASPETTI</a:t>
            </a:r>
            <a:r>
              <a:rPr lang="it-IT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giudizi degli utenti sui singoli aspetti costituenti il servizio espresso con un voto da 1 a 10 dove 1 significa pessimo e 10 ottimo.</a:t>
            </a:r>
          </a:p>
          <a:p>
            <a:pPr marL="0" lvl="1" indent="-265113" algn="just">
              <a:lnSpc>
                <a:spcPct val="110000"/>
              </a:lnSpc>
              <a:spcBef>
                <a:spcPts val="1200"/>
              </a:spcBef>
            </a:pPr>
            <a:r>
              <a:rPr lang="it-IT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Gli utenti </a:t>
            </a:r>
            <a:r>
              <a:rPr lang="it-IT" sz="12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Soddisfatti </a:t>
            </a:r>
            <a:r>
              <a:rPr lang="it-IT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esprimono un voto </a:t>
            </a:r>
            <a:r>
              <a:rPr lang="it-IT" sz="12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6-10</a:t>
            </a:r>
            <a:r>
              <a:rPr lang="it-IT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13" name="Text Box 119"/>
          <p:cNvSpPr txBox="1">
            <a:spLocks noChangeArrowheads="1"/>
          </p:cNvSpPr>
          <p:nvPr/>
        </p:nvSpPr>
        <p:spPr bwMode="auto">
          <a:xfrm>
            <a:off x="540072" y="942540"/>
            <a:ext cx="4680000" cy="2212017"/>
          </a:xfrm>
          <a:prstGeom prst="foldedCorner">
            <a:avLst>
              <a:gd name="adj" fmla="val 0"/>
            </a:avLst>
          </a:prstGeom>
          <a:noFill/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endParaRPr lang="it-IT" dirty="0" smtClean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355600" indent="-3556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Servizio idrico nel complesso</a:t>
            </a:r>
          </a:p>
          <a:p>
            <a:pPr marL="355600" indent="-3556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Qualità dell’acqua</a:t>
            </a:r>
          </a:p>
          <a:p>
            <a:pPr marL="355600" indent="-3556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Aspetti generali del servizio</a:t>
            </a:r>
          </a:p>
          <a:p>
            <a:pPr marL="355600" indent="-3556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Canali di contatto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3"/>
          <p:cNvGraphicFramePr>
            <a:graphicFrameLocks noChangeAspect="1"/>
          </p:cNvGraphicFramePr>
          <p:nvPr/>
        </p:nvGraphicFramePr>
        <p:xfrm>
          <a:off x="819150" y="4078288"/>
          <a:ext cx="7504113" cy="491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4078288"/>
                        <a:ext cx="7504113" cy="491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olo 6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Giudizio “di pancia” sul servizio idrico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161764" y="878400"/>
            <a:ext cx="882047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“Vorrei che lei esprimesse il suo giudizio globale circa la qualità del servizio idrico fornitole, negli ultimi 6 mesi, da Acquedotto del Fiora.”</a:t>
            </a:r>
          </a:p>
          <a:p>
            <a:pPr algn="ctr"/>
            <a:r>
              <a:rPr lang="it-IT" sz="12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 bwMode="auto">
          <a:xfrm>
            <a:off x="2628379" y="3041238"/>
            <a:ext cx="1584326" cy="4693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insoddisfatti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1-5)</a:t>
            </a:r>
          </a:p>
        </p:txBody>
      </p:sp>
      <p:sp>
        <p:nvSpPr>
          <p:cNvPr id="23" name="CasellaDiTesto 22"/>
          <p:cNvSpPr txBox="1"/>
          <p:nvPr/>
        </p:nvSpPr>
        <p:spPr bwMode="auto">
          <a:xfrm>
            <a:off x="2628379" y="1698706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molto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8-10)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4" name="CasellaDiTesto 23"/>
          <p:cNvSpPr txBox="1"/>
          <p:nvPr/>
        </p:nvSpPr>
        <p:spPr bwMode="auto">
          <a:xfrm>
            <a:off x="2628379" y="2325818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mediamente 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6-7)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5" name="CasellaDiTesto 24"/>
          <p:cNvSpPr txBox="1">
            <a:spLocks noChangeArrowheads="1"/>
          </p:cNvSpPr>
          <p:nvPr/>
        </p:nvSpPr>
        <p:spPr bwMode="auto">
          <a:xfrm>
            <a:off x="3563888" y="3933056"/>
            <a:ext cx="2016224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105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VOTO MEDIO</a:t>
            </a:r>
            <a:endParaRPr lang="it-IT" sz="1050" i="1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6" name="Gruppo 13"/>
          <p:cNvGrpSpPr/>
          <p:nvPr/>
        </p:nvGrpSpPr>
        <p:grpSpPr>
          <a:xfrm>
            <a:off x="6547378" y="5264632"/>
            <a:ext cx="616566" cy="436124"/>
            <a:chOff x="6732320" y="128207"/>
            <a:chExt cx="616566" cy="436124"/>
          </a:xfrm>
        </p:grpSpPr>
        <p:pic>
          <p:nvPicPr>
            <p:cNvPr id="27" name="Immagine 26" descr="graph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43078" y="137108"/>
              <a:ext cx="605808" cy="427223"/>
            </a:xfrm>
            <a:prstGeom prst="rect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28" name="CasellaDiTesto 27"/>
            <p:cNvSpPr txBox="1"/>
            <p:nvPr/>
          </p:nvSpPr>
          <p:spPr bwMode="auto">
            <a:xfrm>
              <a:off x="6732320" y="128207"/>
              <a:ext cx="612000" cy="19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defTabSz="384175">
                <a:lnSpc>
                  <a:spcPts val="800"/>
                </a:lnSpc>
                <a:buClr>
                  <a:srgbClr val="FF3300"/>
                </a:buClr>
                <a:tabLst>
                  <a:tab pos="863600" algn="l"/>
                  <a:tab pos="1341438" algn="l"/>
                  <a:tab pos="1798638" algn="l"/>
                  <a:tab pos="2332038" algn="l"/>
                  <a:tab pos="2768600" algn="l"/>
                  <a:tab pos="3322638" algn="l"/>
                  <a:tab pos="3763963" algn="l"/>
                  <a:tab pos="4221163" algn="l"/>
                  <a:tab pos="4664075" algn="l"/>
                  <a:tab pos="5197475" algn="l"/>
                  <a:tab pos="5745163" algn="l"/>
                  <a:tab pos="6278563" algn="l"/>
                  <a:tab pos="6904038" algn="l"/>
                  <a:tab pos="7437438" algn="l"/>
                  <a:tab pos="7894638" algn="l"/>
                  <a:tab pos="7985125" algn="l"/>
                  <a:tab pos="8335963" algn="l"/>
                  <a:tab pos="8793163" algn="l"/>
                  <a:tab pos="8975725" algn="l"/>
                </a:tabLst>
              </a:pPr>
              <a:r>
                <a:rPr lang="it-IT" sz="800" dirty="0">
                  <a:solidFill>
                    <a:prstClr val="white">
                      <a:lumMod val="50000"/>
                    </a:prstClr>
                  </a:solidFill>
                </a:rPr>
                <a:t>Trend </a:t>
              </a:r>
            </a:p>
          </p:txBody>
        </p:sp>
      </p:grpSp>
      <p:graphicFrame>
        <p:nvGraphicFramePr>
          <p:cNvPr id="29" name="Object 4"/>
          <p:cNvGraphicFramePr>
            <a:graphicFrameLocks noChangeAspect="1"/>
          </p:cNvGraphicFramePr>
          <p:nvPr/>
        </p:nvGraphicFramePr>
        <p:xfrm>
          <a:off x="898525" y="1158875"/>
          <a:ext cx="8442325" cy="553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Grafico" r:id="rId6" imgW="9382230" imgH="6153060" progId="Excel.Chart.8">
                  <p:link updateAutomatic="1"/>
                </p:oleObj>
              </mc:Choice>
              <mc:Fallback>
                <p:oleObj name="Grafico" r:id="rId6" imgW="9382230" imgH="6153060" progId="Excel.Chart.8">
                  <p:link updateAutomatic="1"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1158875"/>
                        <a:ext cx="8442325" cy="553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ttangolo arrotondato 14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olo 6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Giudizio “di pancia” sul servizio idrico</a:t>
            </a:r>
            <a:endParaRPr lang="it-IT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161764" y="878400"/>
            <a:ext cx="882047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“Vorrei che lei esprimesse il suo giudizio globale circa la qualità del servizio idrico fornitole, negli ultimi 6 mesi, da Acquedotto del Fiora.”</a:t>
            </a:r>
          </a:p>
          <a:p>
            <a:pPr algn="ctr"/>
            <a:r>
              <a:rPr lang="it-IT" sz="12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 bwMode="auto">
          <a:xfrm>
            <a:off x="2520070" y="1698706"/>
            <a:ext cx="4103861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srgbClr val="002060"/>
                </a:solidFill>
                <a:latin typeface="Arial Black" pitchFamily="34" charset="0"/>
              </a:rPr>
              <a:t>molto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(% voto 8-10)</a:t>
            </a:r>
            <a:r>
              <a:rPr lang="it-IT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Rettangolo arrotondato 7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3175" y="974725"/>
          <a:ext cx="8910638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" y="974725"/>
                        <a:ext cx="8910638" cy="583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16" name="Object 20"/>
          <p:cNvGraphicFramePr>
            <a:graphicFrameLocks noChangeAspect="1"/>
          </p:cNvGraphicFramePr>
          <p:nvPr/>
        </p:nvGraphicFramePr>
        <p:xfrm>
          <a:off x="400050" y="4203700"/>
          <a:ext cx="83439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56" name="Worksheet" r:id="rId3" imgW="8343810" imgH="1943100" progId="Excel.Sheet.8">
                  <p:link updateAutomatic="1"/>
                </p:oleObj>
              </mc:Choice>
              <mc:Fallback>
                <p:oleObj name="Worksheet" r:id="rId3" imgW="8343810" imgH="1943100" progId="Excel.Sheet.8">
                  <p:link updateAutomatic="1"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4203700"/>
                        <a:ext cx="8343900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899592" y="1158956"/>
          <a:ext cx="8442325" cy="553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57" name="Grafico" r:id="rId5" imgW="9382230" imgH="6153060" progId="Excel.Chart.8">
                  <p:link updateAutomatic="1"/>
                </p:oleObj>
              </mc:Choice>
              <mc:Fallback>
                <p:oleObj name="Grafico" r:id="rId5" imgW="9382230" imgH="6153060" progId="Excel.Chart.8">
                  <p:link updateAutomatic="1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158956"/>
                        <a:ext cx="8442325" cy="553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Qualità dell’acqua</a:t>
            </a:r>
            <a:endParaRPr lang="it-IT" dirty="0"/>
          </a:p>
        </p:txBody>
      </p:sp>
      <p:cxnSp>
        <p:nvCxnSpPr>
          <p:cNvPr id="30" name="Connettore 1 29"/>
          <p:cNvCxnSpPr/>
          <p:nvPr/>
        </p:nvCxnSpPr>
        <p:spPr>
          <a:xfrm>
            <a:off x="2579069" y="4447870"/>
            <a:ext cx="144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>
            <a:off x="4411010" y="4447870"/>
            <a:ext cx="144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>
            <a:off x="6192160" y="4447870"/>
            <a:ext cx="234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 bwMode="auto">
          <a:xfrm>
            <a:off x="2628379" y="3041238"/>
            <a:ext cx="1584326" cy="4693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insoddisfatti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1-5)</a:t>
            </a:r>
          </a:p>
        </p:txBody>
      </p:sp>
      <p:sp>
        <p:nvSpPr>
          <p:cNvPr id="14" name="CasellaDiTesto 13"/>
          <p:cNvSpPr txBox="1"/>
          <p:nvPr/>
        </p:nvSpPr>
        <p:spPr bwMode="auto">
          <a:xfrm>
            <a:off x="2628379" y="1698706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molto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8-10)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CasellaDiTesto 14"/>
          <p:cNvSpPr txBox="1"/>
          <p:nvPr/>
        </p:nvSpPr>
        <p:spPr bwMode="auto">
          <a:xfrm>
            <a:off x="2628379" y="2325818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mediamente 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6-7)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972000" y="878400"/>
            <a:ext cx="7200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la QUALITÀ dell’acqua potabile (sapore, odore, purezza e limpidezza) distribuita negli ultimi 6 mesi, che voto dà ad Acquedotto del Fiora?”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ttangolo arrotondato 17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Qualità dell’acqua</a:t>
            </a:r>
            <a:endParaRPr lang="it-IT" dirty="0"/>
          </a:p>
        </p:txBody>
      </p:sp>
      <p:graphicFrame>
        <p:nvGraphicFramePr>
          <p:cNvPr id="211970" name="Object 2"/>
          <p:cNvGraphicFramePr>
            <a:graphicFrameLocks noChangeAspect="1"/>
          </p:cNvGraphicFramePr>
          <p:nvPr/>
        </p:nvGraphicFramePr>
        <p:xfrm>
          <a:off x="115094" y="2267520"/>
          <a:ext cx="8913813" cy="584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71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94" y="2267520"/>
                        <a:ext cx="8913813" cy="584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972000" y="878400"/>
            <a:ext cx="7200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la QUALITÀ dell’acqua potabile (sapore, odore, purezza e limpidezza) distribuita negli ultimi 6 mesi, che voto dà ad Acquedotto del Fiora?”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3563888" y="1916832"/>
            <a:ext cx="2016224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1050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VOTO MEDIO</a:t>
            </a:r>
            <a:endParaRPr lang="it-IT" sz="1050" i="1" dirty="0">
              <a:solidFill>
                <a:srgbClr val="00206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7" name="Object 53"/>
          <p:cNvGraphicFramePr>
            <a:graphicFrameLocks noChangeAspect="1"/>
          </p:cNvGraphicFramePr>
          <p:nvPr/>
        </p:nvGraphicFramePr>
        <p:xfrm>
          <a:off x="808038" y="4078288"/>
          <a:ext cx="7504112" cy="491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038" y="4078288"/>
                        <a:ext cx="7504112" cy="491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Aspetti tecnici del servizio</a:t>
            </a:r>
            <a:endParaRPr lang="it-IT" dirty="0"/>
          </a:p>
        </p:txBody>
      </p:sp>
      <p:sp>
        <p:nvSpPr>
          <p:cNvPr id="1030" name="AutoShape 6" descr="Risultati immagini per icona impostazioni 3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032" name="AutoShape 8" descr="Risultati immagini per icona impostazioni 3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graphicFrame>
        <p:nvGraphicFramePr>
          <p:cNvPr id="1069" name="Object 45"/>
          <p:cNvGraphicFramePr>
            <a:graphicFrameLocks noChangeAspect="1"/>
          </p:cNvGraphicFramePr>
          <p:nvPr/>
        </p:nvGraphicFramePr>
        <p:xfrm>
          <a:off x="899592" y="1158956"/>
          <a:ext cx="8442325" cy="553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Grafico" r:id="rId5" imgW="9382230" imgH="6153060" progId="Excel.Chart.8">
                  <p:link updateAutomatic="1"/>
                </p:oleObj>
              </mc:Choice>
              <mc:Fallback>
                <p:oleObj name="Grafico" r:id="rId5" imgW="9382230" imgH="6153060" progId="Excel.Chart.8">
                  <p:link updateAutomatic="1"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158956"/>
                        <a:ext cx="8442325" cy="553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CasellaDiTesto 41"/>
          <p:cNvSpPr txBox="1"/>
          <p:nvPr/>
        </p:nvSpPr>
        <p:spPr>
          <a:xfrm>
            <a:off x="540000" y="878400"/>
            <a:ext cx="806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gli aspetti tecnici del servizio, negli ultimi 6 mesi, che voto dà ad Acquedotto del Fiora?”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 bwMode="auto">
          <a:xfrm>
            <a:off x="2628379" y="3041238"/>
            <a:ext cx="1584326" cy="4693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insoddisfatti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1-5)</a:t>
            </a:r>
          </a:p>
        </p:txBody>
      </p:sp>
      <p:sp>
        <p:nvSpPr>
          <p:cNvPr id="16" name="CasellaDiTesto 15"/>
          <p:cNvSpPr txBox="1"/>
          <p:nvPr/>
        </p:nvSpPr>
        <p:spPr bwMode="auto">
          <a:xfrm>
            <a:off x="2628379" y="1698706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molto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8-10)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7" name="CasellaDiTesto 16"/>
          <p:cNvSpPr txBox="1"/>
          <p:nvPr/>
        </p:nvSpPr>
        <p:spPr bwMode="auto">
          <a:xfrm>
            <a:off x="2628379" y="2325818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mediamente 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6-7)</a:t>
            </a:r>
            <a:r>
              <a:rPr lang="it-IT" sz="11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2" name="Rettangolo arrotondato 21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3563888" y="3933056"/>
            <a:ext cx="2016224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1050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VOTO MEDIO</a:t>
            </a:r>
            <a:endParaRPr lang="it-IT" sz="1050" i="1" dirty="0">
              <a:solidFill>
                <a:srgbClr val="00206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3" name="Gruppo 22"/>
          <p:cNvGrpSpPr/>
          <p:nvPr/>
        </p:nvGrpSpPr>
        <p:grpSpPr>
          <a:xfrm>
            <a:off x="6629778" y="5229200"/>
            <a:ext cx="616566" cy="436124"/>
            <a:chOff x="6732320" y="128207"/>
            <a:chExt cx="616566" cy="436124"/>
          </a:xfrm>
        </p:grpSpPr>
        <p:pic>
          <p:nvPicPr>
            <p:cNvPr id="24" name="Immagine 23" descr="graph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43078" y="137108"/>
              <a:ext cx="605808" cy="427223"/>
            </a:xfrm>
            <a:prstGeom prst="rect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25" name="CasellaDiTesto 24"/>
            <p:cNvSpPr txBox="1"/>
            <p:nvPr/>
          </p:nvSpPr>
          <p:spPr bwMode="auto">
            <a:xfrm>
              <a:off x="6732320" y="128207"/>
              <a:ext cx="612000" cy="19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defTabSz="384175">
                <a:lnSpc>
                  <a:spcPts val="800"/>
                </a:lnSpc>
                <a:buClr>
                  <a:srgbClr val="FF3300"/>
                </a:buClr>
                <a:tabLst>
                  <a:tab pos="863600" algn="l"/>
                  <a:tab pos="1341438" algn="l"/>
                  <a:tab pos="1798638" algn="l"/>
                  <a:tab pos="2332038" algn="l"/>
                  <a:tab pos="2768600" algn="l"/>
                  <a:tab pos="3322638" algn="l"/>
                  <a:tab pos="3763963" algn="l"/>
                  <a:tab pos="4221163" algn="l"/>
                  <a:tab pos="4664075" algn="l"/>
                  <a:tab pos="5197475" algn="l"/>
                  <a:tab pos="5745163" algn="l"/>
                  <a:tab pos="6278563" algn="l"/>
                  <a:tab pos="6904038" algn="l"/>
                  <a:tab pos="7437438" algn="l"/>
                  <a:tab pos="7894638" algn="l"/>
                  <a:tab pos="7985125" algn="l"/>
                  <a:tab pos="8335963" algn="l"/>
                  <a:tab pos="8793163" algn="l"/>
                  <a:tab pos="8975725" algn="l"/>
                </a:tabLst>
              </a:pPr>
              <a:r>
                <a:rPr lang="it-IT" sz="800" dirty="0">
                  <a:solidFill>
                    <a:prstClr val="white">
                      <a:lumMod val="50000"/>
                    </a:prstClr>
                  </a:solidFill>
                </a:rPr>
                <a:t>Trend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3" name="Object 40"/>
          <p:cNvGraphicFramePr>
            <a:graphicFrameLocks noChangeAspect="1"/>
          </p:cNvGraphicFramePr>
          <p:nvPr/>
        </p:nvGraphicFramePr>
        <p:xfrm>
          <a:off x="117475" y="981075"/>
          <a:ext cx="8912225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" y="981075"/>
                        <a:ext cx="8912225" cy="583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Aspetti tecnici del servizio</a:t>
            </a:r>
            <a:endParaRPr lang="it-IT" dirty="0"/>
          </a:p>
        </p:txBody>
      </p:sp>
      <p:sp>
        <p:nvSpPr>
          <p:cNvPr id="1030" name="AutoShape 6" descr="Risultati immagini per icona impostazioni 3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032" name="AutoShape 8" descr="Risultati immagini per icona impostazioni 3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540000" y="878400"/>
            <a:ext cx="806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gli aspetti tecnici del servizio, negli ultimi 6 mesi, che voto dà ad Acquedotto del Fiora?”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Rettangolo arrotondato 21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749" name="Object 3"/>
          <p:cNvGraphicFramePr>
            <a:graphicFrameLocks noChangeAspect="1"/>
          </p:cNvGraphicFramePr>
          <p:nvPr/>
        </p:nvGraphicFramePr>
        <p:xfrm>
          <a:off x="-1268512" y="1700808"/>
          <a:ext cx="8432800" cy="552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15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68512" y="1700808"/>
                        <a:ext cx="8432800" cy="552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Indicatori di performance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5579328" y="2138784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IMPORTANZA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 citazione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223808" y="2138784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Soddisfatti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voto 6-10)</a:t>
            </a:r>
            <a:endParaRPr lang="it-IT" sz="1200" cap="all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683568" y="1165394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Per ognuno degli aspetti, quanto è stato soddisfatto?” </a:t>
            </a:r>
          </a:p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5669328" y="1165394"/>
            <a:ext cx="306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Quale degli aspetti è il più importante?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</a:p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(risposta singola)</a:t>
            </a:r>
          </a:p>
        </p:txBody>
      </p:sp>
      <p:sp>
        <p:nvSpPr>
          <p:cNvPr id="21" name="Rettangolo arrotondato 20"/>
          <p:cNvSpPr/>
          <p:nvPr/>
        </p:nvSpPr>
        <p:spPr>
          <a:xfrm>
            <a:off x="4926784" y="2689320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7,8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sp>
        <p:nvSpPr>
          <p:cNvPr id="27" name="Rettangolo arrotondato 26"/>
          <p:cNvSpPr/>
          <p:nvPr/>
        </p:nvSpPr>
        <p:spPr>
          <a:xfrm>
            <a:off x="4926784" y="3722842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7,6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sp>
        <p:nvSpPr>
          <p:cNvPr id="28" name="CasellaDiTesto 27"/>
          <p:cNvSpPr txBox="1">
            <a:spLocks noChangeArrowheads="1"/>
          </p:cNvSpPr>
          <p:nvPr/>
        </p:nvSpPr>
        <p:spPr bwMode="auto">
          <a:xfrm>
            <a:off x="4620768" y="2160585"/>
            <a:ext cx="1044032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90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VOTO MEDIO</a:t>
            </a:r>
            <a:endParaRPr lang="it-IT" sz="900" i="1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2" name="Connettore 1 31"/>
          <p:cNvCxnSpPr/>
          <p:nvPr/>
        </p:nvCxnSpPr>
        <p:spPr>
          <a:xfrm>
            <a:off x="5652120" y="1196752"/>
            <a:ext cx="0" cy="363600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e 17"/>
          <p:cNvSpPr/>
          <p:nvPr/>
        </p:nvSpPr>
        <p:spPr>
          <a:xfrm>
            <a:off x="6659328" y="2498824"/>
            <a:ext cx="1080000" cy="108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2000" b="1" kern="0" dirty="0" smtClean="0">
                <a:solidFill>
                  <a:prstClr val="white"/>
                </a:solidFill>
              </a:rPr>
              <a:t>83,0</a:t>
            </a:r>
            <a:endParaRPr lang="it-IT" sz="2000" b="1" kern="0" dirty="0">
              <a:solidFill>
                <a:prstClr val="white"/>
              </a:solidFill>
            </a:endParaRPr>
          </a:p>
        </p:txBody>
      </p:sp>
      <p:sp>
        <p:nvSpPr>
          <p:cNvPr id="19" name="Ovale 18"/>
          <p:cNvSpPr/>
          <p:nvPr/>
        </p:nvSpPr>
        <p:spPr>
          <a:xfrm>
            <a:off x="7001328" y="3663242"/>
            <a:ext cx="396000" cy="396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100" b="1" kern="0" dirty="0" smtClean="0">
                <a:solidFill>
                  <a:prstClr val="white"/>
                </a:solidFill>
              </a:rPr>
              <a:t>17,0</a:t>
            </a:r>
            <a:endParaRPr lang="it-IT" sz="1100" b="1" kern="0" dirty="0">
              <a:solidFill>
                <a:prstClr val="white"/>
              </a:solidFill>
            </a:endParaRPr>
          </a:p>
        </p:txBody>
      </p:sp>
      <p:graphicFrame>
        <p:nvGraphicFramePr>
          <p:cNvPr id="30" name="Tabella 29"/>
          <p:cNvGraphicFramePr>
            <a:graphicFrameLocks noGrp="1"/>
          </p:cNvGraphicFramePr>
          <p:nvPr/>
        </p:nvGraphicFramePr>
        <p:xfrm>
          <a:off x="-153383" y="2570832"/>
          <a:ext cx="1866900" cy="1944216"/>
        </p:xfrm>
        <a:graphic>
          <a:graphicData uri="http://schemas.openxmlformats.org/drawingml/2006/table">
            <a:tbl>
              <a:tblPr/>
              <a:tblGrid>
                <a:gridCol w="1866900"/>
              </a:tblGrid>
              <a:tr h="97210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CONTINUITÀ</a:t>
                      </a:r>
                      <a:b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DEL SERVIZIO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LIVELLO 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 </a:t>
                      </a:r>
                      <a:b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PRESSIONE ACQUA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" name="Rettangolo arrotondato 19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grpSp>
        <p:nvGrpSpPr>
          <p:cNvPr id="39" name="Gruppo 38"/>
          <p:cNvGrpSpPr/>
          <p:nvPr/>
        </p:nvGrpSpPr>
        <p:grpSpPr>
          <a:xfrm>
            <a:off x="4281925" y="5129069"/>
            <a:ext cx="1835696" cy="792807"/>
            <a:chOff x="5832648" y="5292497"/>
            <a:chExt cx="1835696" cy="792807"/>
          </a:xfrm>
        </p:grpSpPr>
        <p:pic>
          <p:nvPicPr>
            <p:cNvPr id="218128" name="Picture 16" descr="http://365psd.com/images/premium/thumbs/944/vector-illustration-of-cool-detailed-red-house-icon-isolated-on-white-background-33753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91600" y="5445224"/>
              <a:ext cx="612648" cy="640080"/>
            </a:xfrm>
            <a:prstGeom prst="rect">
              <a:avLst/>
            </a:prstGeom>
            <a:noFill/>
          </p:spPr>
        </p:pic>
        <p:sp>
          <p:nvSpPr>
            <p:cNvPr id="37" name="CasellaDiTesto 14"/>
            <p:cNvSpPr txBox="1">
              <a:spLocks noChangeArrowheads="1"/>
            </p:cNvSpPr>
            <p:nvPr/>
          </p:nvSpPr>
          <p:spPr bwMode="auto">
            <a:xfrm>
              <a:off x="5832648" y="5292497"/>
              <a:ext cx="183569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it-IT" sz="1200" b="1" dirty="0" smtClean="0">
                  <a:solidFill>
                    <a:srgbClr val="003366"/>
                  </a:solidFill>
                  <a:latin typeface="+mj-lt"/>
                  <a:ea typeface="Verdana" pitchFamily="34" charset="0"/>
                  <a:cs typeface="Verdana" pitchFamily="34" charset="0"/>
                </a:rPr>
                <a:t>UNITÀ INDIPENDENTE</a:t>
              </a:r>
              <a:endParaRPr lang="it-IT" sz="1200" b="1" dirty="0" smtClean="0">
                <a:solidFill>
                  <a:srgbClr val="003366"/>
                </a:solidFill>
                <a:latin typeface="+mj-lt"/>
              </a:endParaRPr>
            </a:p>
            <a:p>
              <a:pPr algn="r">
                <a:defRPr/>
              </a:pPr>
              <a:r>
                <a:rPr lang="it-IT" sz="1600" b="1" dirty="0" smtClean="0">
                  <a:solidFill>
                    <a:srgbClr val="003366"/>
                  </a:solidFill>
                  <a:latin typeface="+mj-lt"/>
                </a:rPr>
                <a:t>87,8%</a:t>
              </a:r>
            </a:p>
          </p:txBody>
        </p:sp>
      </p:grpSp>
      <p:grpSp>
        <p:nvGrpSpPr>
          <p:cNvPr id="40" name="Gruppo 39"/>
          <p:cNvGrpSpPr/>
          <p:nvPr/>
        </p:nvGrpSpPr>
        <p:grpSpPr>
          <a:xfrm>
            <a:off x="2538576" y="5129069"/>
            <a:ext cx="1673384" cy="721006"/>
            <a:chOff x="1530464" y="5076473"/>
            <a:chExt cx="1673384" cy="721006"/>
          </a:xfrm>
        </p:grpSpPr>
        <p:pic>
          <p:nvPicPr>
            <p:cNvPr id="218118" name="Picture 6" descr="https://encrypted-tbn1.gstatic.com/images?q=tbn:ANd9GcQ1ZfbE7ql6zdj8VT7O0Flw93pMPfVRPP0zWyLU-d8LhzhE5f4-_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1619672" y="5301208"/>
              <a:ext cx="864096" cy="496271"/>
            </a:xfrm>
            <a:prstGeom prst="rect">
              <a:avLst/>
            </a:prstGeom>
            <a:noFill/>
          </p:spPr>
        </p:pic>
        <p:sp>
          <p:nvSpPr>
            <p:cNvPr id="35" name="CasellaDiTesto 14"/>
            <p:cNvSpPr txBox="1">
              <a:spLocks noChangeArrowheads="1"/>
            </p:cNvSpPr>
            <p:nvPr/>
          </p:nvSpPr>
          <p:spPr bwMode="auto">
            <a:xfrm>
              <a:off x="1530464" y="5076473"/>
              <a:ext cx="167338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it-IT" sz="1200" b="1" dirty="0" smtClean="0">
                  <a:solidFill>
                    <a:srgbClr val="003366"/>
                  </a:solidFill>
                  <a:latin typeface="+mj-lt"/>
                  <a:ea typeface="Verdana" pitchFamily="34" charset="0"/>
                  <a:cs typeface="Verdana" pitchFamily="34" charset="0"/>
                </a:rPr>
                <a:t>CONDOMINIO</a:t>
              </a:r>
              <a:endParaRPr lang="it-IT" sz="2000" b="1" dirty="0" smtClean="0">
                <a:solidFill>
                  <a:srgbClr val="003366"/>
                </a:solidFill>
                <a:latin typeface="+mj-lt"/>
              </a:endParaRPr>
            </a:p>
            <a:p>
              <a:pPr algn="r">
                <a:defRPr/>
              </a:pPr>
              <a:r>
                <a:rPr lang="it-IT" sz="1600" b="1" dirty="0" smtClean="0">
                  <a:solidFill>
                    <a:srgbClr val="003366"/>
                  </a:solidFill>
                  <a:latin typeface="+mj-lt"/>
                </a:rPr>
                <a:t>88,3%</a:t>
              </a:r>
              <a:endParaRPr lang="it-IT" sz="1050" b="1" dirty="0" smtClean="0">
                <a:solidFill>
                  <a:srgbClr val="003366"/>
                </a:solidFill>
                <a:latin typeface="+mj-lt"/>
              </a:endParaRPr>
            </a:p>
          </p:txBody>
        </p:sp>
      </p:grpSp>
      <p:cxnSp>
        <p:nvCxnSpPr>
          <p:cNvPr id="48" name="Connettore 2 47"/>
          <p:cNvCxnSpPr/>
          <p:nvPr/>
        </p:nvCxnSpPr>
        <p:spPr>
          <a:xfrm>
            <a:off x="4211960" y="4041176"/>
            <a:ext cx="0" cy="972000"/>
          </a:xfrm>
          <a:prstGeom prst="straightConnector1">
            <a:avLst/>
          </a:prstGeom>
          <a:ln>
            <a:solidFill>
              <a:srgbClr val="0070C0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tangolo 48"/>
          <p:cNvSpPr/>
          <p:nvPr/>
        </p:nvSpPr>
        <p:spPr>
          <a:xfrm>
            <a:off x="2234291" y="5085184"/>
            <a:ext cx="3960440" cy="792088"/>
          </a:xfrm>
          <a:prstGeom prst="rect">
            <a:avLst/>
          </a:prstGeom>
          <a:noFill/>
          <a:ln w="952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50" name="Object 18"/>
          <p:cNvGraphicFramePr>
            <a:graphicFrameLocks noChangeAspect="1"/>
          </p:cNvGraphicFramePr>
          <p:nvPr/>
        </p:nvGraphicFramePr>
        <p:xfrm>
          <a:off x="808038" y="4078288"/>
          <a:ext cx="7504112" cy="491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1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038" y="4078288"/>
                        <a:ext cx="7504112" cy="491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Fatturazione</a:t>
            </a:r>
            <a:endParaRPr lang="it-IT" dirty="0"/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34925" y="1158875"/>
          <a:ext cx="8442325" cy="553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2" name="Grafico" r:id="rId5" imgW="9382230" imgH="6153060" progId="Excel.Chart.8">
                  <p:link updateAutomatic="1"/>
                </p:oleObj>
              </mc:Choice>
              <mc:Fallback>
                <p:oleObj name="Grafico" r:id="rId5" imgW="9382230" imgH="6153060" progId="Excel.Chart.8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1158875"/>
                        <a:ext cx="8442325" cy="553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CasellaDiTesto 31"/>
          <p:cNvSpPr txBox="1"/>
          <p:nvPr/>
        </p:nvSpPr>
        <p:spPr>
          <a:xfrm>
            <a:off x="539552" y="878400"/>
            <a:ext cx="8064896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gli aspetti relativi alla fatturazione, negli ultimi 6 mesi, che voto dà ad Acquedotto del Fiora?"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ttangolo arrotondato 16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 bwMode="auto">
          <a:xfrm>
            <a:off x="1765350" y="3041238"/>
            <a:ext cx="1584326" cy="4693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insoddisfatti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1-5)</a:t>
            </a:r>
          </a:p>
        </p:txBody>
      </p:sp>
      <p:sp>
        <p:nvSpPr>
          <p:cNvPr id="24" name="CasellaDiTesto 23"/>
          <p:cNvSpPr txBox="1"/>
          <p:nvPr/>
        </p:nvSpPr>
        <p:spPr bwMode="auto">
          <a:xfrm>
            <a:off x="1765350" y="1698706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molto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8-10)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5" name="CasellaDiTesto 24"/>
          <p:cNvSpPr txBox="1"/>
          <p:nvPr/>
        </p:nvSpPr>
        <p:spPr bwMode="auto">
          <a:xfrm>
            <a:off x="1765350" y="2325818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mediamente 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6-7)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4" name="Rettangolo arrotondato 13"/>
          <p:cNvSpPr/>
          <p:nvPr/>
        </p:nvSpPr>
        <p:spPr>
          <a:xfrm>
            <a:off x="5436384" y="2636912"/>
            <a:ext cx="2592000" cy="936000"/>
          </a:xfrm>
          <a:prstGeom prst="roundRect">
            <a:avLst/>
          </a:prstGeom>
          <a:ln>
            <a:solidFill>
              <a:srgbClr val="00206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ctr"/>
          <a:lstStyle/>
          <a:p>
            <a:pPr algn="ctr">
              <a:defRPr/>
            </a:pPr>
            <a:r>
              <a:rPr lang="it-IT" sz="1600" dirty="0" smtClean="0">
                <a:solidFill>
                  <a:srgbClr val="003366"/>
                </a:solidFill>
                <a:ea typeface="Verdana" pitchFamily="34" charset="0"/>
                <a:cs typeface="Verdana" pitchFamily="34" charset="0"/>
              </a:rPr>
              <a:t>Per il</a:t>
            </a:r>
            <a:r>
              <a:rPr lang="it-IT" sz="1600" dirty="0" smtClean="0">
                <a:solidFill>
                  <a:srgbClr val="003366"/>
                </a:solidFill>
              </a:rPr>
              <a:t> </a:t>
            </a:r>
            <a:r>
              <a:rPr lang="it-IT" sz="1600" b="1" dirty="0" smtClean="0">
                <a:solidFill>
                  <a:srgbClr val="003366"/>
                </a:solidFill>
              </a:rPr>
              <a:t>56,3%</a:t>
            </a:r>
            <a:r>
              <a:rPr lang="it-IT" sz="1600" dirty="0" smtClean="0">
                <a:solidFill>
                  <a:srgbClr val="003366"/>
                </a:solidFill>
              </a:rPr>
              <a:t> del campione,</a:t>
            </a:r>
          </a:p>
          <a:p>
            <a:pPr algn="ctr">
              <a:defRPr/>
            </a:pPr>
            <a:r>
              <a:rPr lang="it-IT" sz="1600" dirty="0" smtClean="0">
                <a:solidFill>
                  <a:srgbClr val="003366"/>
                </a:solidFill>
              </a:rPr>
              <a:t>negli ultimi 6 mesi, è stata </a:t>
            </a:r>
          </a:p>
          <a:p>
            <a:pPr algn="ctr">
              <a:defRPr/>
            </a:pPr>
            <a:r>
              <a:rPr lang="it-IT" sz="1600" dirty="0" smtClean="0">
                <a:solidFill>
                  <a:srgbClr val="003366"/>
                </a:solidFill>
              </a:rPr>
              <a:t>fatta la lettura del contatore</a:t>
            </a:r>
            <a:endParaRPr lang="it-IT" b="1" dirty="0" smtClean="0">
              <a:solidFill>
                <a:srgbClr val="003366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3563888" y="3933056"/>
            <a:ext cx="2016224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1050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VOTO MEDIO</a:t>
            </a:r>
            <a:endParaRPr lang="it-IT" sz="1050" i="1" dirty="0">
              <a:solidFill>
                <a:srgbClr val="00206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6629778" y="5229200"/>
            <a:ext cx="616566" cy="436124"/>
            <a:chOff x="6732320" y="128207"/>
            <a:chExt cx="616566" cy="436124"/>
          </a:xfrm>
        </p:grpSpPr>
        <p:pic>
          <p:nvPicPr>
            <p:cNvPr id="19" name="Immagine 18" descr="graph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43078" y="137108"/>
              <a:ext cx="605808" cy="427223"/>
            </a:xfrm>
            <a:prstGeom prst="rect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26" name="CasellaDiTesto 25"/>
            <p:cNvSpPr txBox="1"/>
            <p:nvPr/>
          </p:nvSpPr>
          <p:spPr bwMode="auto">
            <a:xfrm>
              <a:off x="6732320" y="128207"/>
              <a:ext cx="612000" cy="19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defTabSz="384175">
                <a:lnSpc>
                  <a:spcPts val="800"/>
                </a:lnSpc>
                <a:buClr>
                  <a:srgbClr val="FF3300"/>
                </a:buClr>
                <a:tabLst>
                  <a:tab pos="863600" algn="l"/>
                  <a:tab pos="1341438" algn="l"/>
                  <a:tab pos="1798638" algn="l"/>
                  <a:tab pos="2332038" algn="l"/>
                  <a:tab pos="2768600" algn="l"/>
                  <a:tab pos="3322638" algn="l"/>
                  <a:tab pos="3763963" algn="l"/>
                  <a:tab pos="4221163" algn="l"/>
                  <a:tab pos="4664075" algn="l"/>
                  <a:tab pos="5197475" algn="l"/>
                  <a:tab pos="5745163" algn="l"/>
                  <a:tab pos="6278563" algn="l"/>
                  <a:tab pos="6904038" algn="l"/>
                  <a:tab pos="7437438" algn="l"/>
                  <a:tab pos="7894638" algn="l"/>
                  <a:tab pos="7985125" algn="l"/>
                  <a:tab pos="8335963" algn="l"/>
                  <a:tab pos="8793163" algn="l"/>
                  <a:tab pos="8975725" algn="l"/>
                </a:tabLst>
              </a:pPr>
              <a:r>
                <a:rPr lang="it-IT" sz="800" dirty="0">
                  <a:solidFill>
                    <a:prstClr val="white">
                      <a:lumMod val="50000"/>
                    </a:prstClr>
                  </a:solidFill>
                </a:rPr>
                <a:t>Trend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2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Indice</a:t>
            </a:r>
            <a:endParaRPr lang="it-IT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39552" y="908720"/>
            <a:ext cx="4320480" cy="485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ts val="0"/>
              </a:spcBef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					</a:t>
            </a:r>
            <a:r>
              <a:rPr lang="it-IT" sz="1100" b="1" dirty="0" smtClean="0">
                <a:solidFill>
                  <a:srgbClr val="000000"/>
                </a:solidFill>
              </a:rPr>
              <a:t>Pag.</a:t>
            </a:r>
          </a:p>
          <a:p>
            <a:pPr algn="just">
              <a:spcBef>
                <a:spcPts val="0"/>
              </a:spcBef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b="1" dirty="0" smtClean="0">
              <a:solidFill>
                <a:srgbClr val="000000"/>
              </a:solidFill>
            </a:endParaRPr>
          </a:p>
          <a:p>
            <a:pPr marL="180975" indent="-180975" algn="just">
              <a:spcBef>
                <a:spcPts val="0"/>
              </a:spcBef>
              <a:buSzPct val="120000"/>
              <a:buBlip>
                <a:blip r:embed="rId3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La Customer Satisfaction in Acea   		  3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3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Metodologia 	   		  4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3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Profilo utenza e utilizzatori dei canali	 	  7</a:t>
            </a:r>
          </a:p>
          <a:p>
            <a:pPr marL="180975" indent="-180975" algn="just">
              <a:buSzPct val="120000"/>
              <a:buBlip>
                <a:blip r:embed="rId3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Caratteristiche immobile		  8</a:t>
            </a:r>
          </a:p>
          <a:p>
            <a:pPr marL="180975" indent="-180975" algn="just">
              <a:buSzPct val="120000"/>
              <a:buBlip>
                <a:blip r:embed="rId3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dirty="0" smtClean="0">
              <a:solidFill>
                <a:srgbClr val="000000"/>
              </a:solidFill>
            </a:endParaRPr>
          </a:p>
          <a:p>
            <a:pPr marL="180975" lvl="0" indent="-180975" algn="just">
              <a:spcBef>
                <a:spcPts val="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400" b="1" u="sng" cap="small" dirty="0" smtClean="0">
              <a:solidFill>
                <a:srgbClr val="00B0F0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marL="180975" lvl="0" indent="-180975" algn="just"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400" b="1" dirty="0" smtClean="0">
                <a:solidFill>
                  <a:srgbClr val="0070C0"/>
                </a:solidFill>
              </a:rPr>
              <a:t>CUSTOMER SATISFACTION INDEX</a:t>
            </a:r>
            <a:r>
              <a:rPr lang="it-IT" sz="1100" dirty="0" smtClean="0">
                <a:solidFill>
                  <a:srgbClr val="000000"/>
                </a:solidFill>
              </a:rPr>
              <a:t>	  9</a:t>
            </a:r>
          </a:p>
          <a:p>
            <a:pPr marL="180975" lvl="0" indent="-180975" algn="just"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dirty="0" smtClean="0">
              <a:solidFill>
                <a:srgbClr val="000000"/>
              </a:solidFill>
            </a:endParaRPr>
          </a:p>
          <a:p>
            <a:pPr marL="180975" lvl="0" indent="-180975" algn="just">
              <a:spcBef>
                <a:spcPts val="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b="1" u="sng" cap="small" dirty="0" smtClean="0">
              <a:solidFill>
                <a:srgbClr val="00B0F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0975" lvl="0" indent="-180975" algn="just">
              <a:spcBef>
                <a:spcPts val="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43250" algn="l"/>
              </a:tabLst>
              <a:defRPr/>
            </a:pPr>
            <a:r>
              <a:rPr lang="it-IT" sz="1400" b="1" u="sng" cap="small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Sezione </a:t>
            </a:r>
            <a:r>
              <a:rPr lang="it-IT" sz="1400" b="1" u="sng" cap="small" dirty="0" err="1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customer</a:t>
            </a:r>
            <a:r>
              <a:rPr lang="it-IT" sz="1400" b="1" u="sng" cap="small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400" b="1" u="sng" cap="small" dirty="0" err="1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satisfaction</a:t>
            </a:r>
            <a:r>
              <a:rPr lang="it-IT" sz="1400" b="1" cap="small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it-IT" sz="1100" dirty="0" smtClean="0">
                <a:solidFill>
                  <a:srgbClr val="000000"/>
                </a:solidFill>
              </a:rPr>
              <a:t>11</a:t>
            </a:r>
          </a:p>
          <a:p>
            <a:pPr algn="just">
              <a:spcBef>
                <a:spcPts val="30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000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(aree d’indagine comuni a tutte le società del Gruppo Acea)</a:t>
            </a:r>
          </a:p>
          <a:p>
            <a:pPr marL="180975" lvl="0" indent="-180975" algn="just">
              <a:spcBef>
                <a:spcPts val="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400" b="1" u="sng" cap="small" dirty="0" smtClean="0">
              <a:solidFill>
                <a:srgbClr val="00B0F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0975" lvl="0" indent="-180975" algn="just">
              <a:spcBef>
                <a:spcPts val="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dirty="0" smtClean="0">
              <a:solidFill>
                <a:srgbClr val="000000"/>
              </a:solidFill>
            </a:endParaRPr>
          </a:p>
          <a:p>
            <a:pPr marL="180975" indent="-180975" algn="just">
              <a:buSzPct val="120000"/>
              <a:buBlip>
                <a:blip r:embed="rId3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Giudizio “di pancia” sul servizio idrico		 12</a:t>
            </a:r>
          </a:p>
          <a:p>
            <a:pPr marL="180975" indent="-180975" algn="just">
              <a:buSzPct val="120000"/>
              <a:buBlip>
                <a:blip r:embed="rId3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Qualità dell’acqua			 14</a:t>
            </a:r>
          </a:p>
          <a:p>
            <a:pPr marL="180975" indent="-180975" algn="just">
              <a:buSzPct val="120000"/>
              <a:buBlip>
                <a:blip r:embed="rId3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Aspetti tecnici del servizio		 16</a:t>
            </a:r>
          </a:p>
          <a:p>
            <a:pPr marL="180975" indent="-180975" algn="just">
              <a:buSzPct val="120000"/>
              <a:buBlip>
                <a:blip r:embed="rId3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Fatturazione				 19</a:t>
            </a:r>
          </a:p>
          <a:p>
            <a:pPr marL="180975" indent="-180975" algn="just">
              <a:buSzPct val="120000"/>
              <a:buBlip>
                <a:blip r:embed="rId3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Rapporto qualità prezzo		 22</a:t>
            </a:r>
          </a:p>
          <a:p>
            <a:pPr marL="180975" indent="-180975" algn="just">
              <a:buSzPct val="120000"/>
              <a:buBlip>
                <a:blip r:embed="rId3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Segnalazione guasti			 24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3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Intervento tecnico			 27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3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Numero Verde Commerciale		 30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3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Sportello				 34</a:t>
            </a:r>
          </a:p>
          <a:p>
            <a:pPr marL="180975" lvl="0" indent="-180975" algn="just">
              <a:spcBef>
                <a:spcPts val="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dirty="0" smtClean="0">
              <a:solidFill>
                <a:srgbClr val="000000"/>
              </a:solidFill>
            </a:endParaRPr>
          </a:p>
          <a:p>
            <a:pPr marL="180975" indent="-180975" algn="just"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dirty="0" smtClean="0">
              <a:solidFill>
                <a:srgbClr val="000000"/>
              </a:solidFill>
            </a:endParaRPr>
          </a:p>
          <a:p>
            <a:pPr marL="180975" lvl="0" indent="-180975" algn="just"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400" b="1" dirty="0" smtClean="0">
                <a:solidFill>
                  <a:srgbClr val="0070C0"/>
                </a:solidFill>
              </a:rPr>
              <a:t>INDAGINE CAWI			</a:t>
            </a:r>
            <a:r>
              <a:rPr lang="it-IT" sz="1100" dirty="0" smtClean="0">
                <a:solidFill>
                  <a:srgbClr val="000000"/>
                </a:solidFill>
              </a:rPr>
              <a:t>49</a:t>
            </a:r>
          </a:p>
          <a:p>
            <a:pPr marL="180975" lvl="0" indent="-180975" algn="just">
              <a:spcBef>
                <a:spcPts val="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dirty="0" smtClean="0">
              <a:solidFill>
                <a:srgbClr val="000000"/>
              </a:solidFill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4572000" y="2770418"/>
            <a:ext cx="1" cy="2520000"/>
          </a:xfrm>
          <a:prstGeom prst="line">
            <a:avLst/>
          </a:prstGeom>
          <a:ln w="3175" cmpd="thickThin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395536" y="2770418"/>
            <a:ext cx="8352928" cy="2520280"/>
          </a:xfrm>
          <a:prstGeom prst="rect">
            <a:avLst/>
          </a:prstGeom>
          <a:ln w="3175" cmpd="thickThin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726526" y="908720"/>
            <a:ext cx="439248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just"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					</a:t>
            </a:r>
            <a:r>
              <a:rPr lang="it-IT" sz="1100" b="1" dirty="0" smtClean="0">
                <a:solidFill>
                  <a:srgbClr val="000000"/>
                </a:solidFill>
              </a:rPr>
              <a:t>Pag.</a:t>
            </a:r>
          </a:p>
          <a:p>
            <a:pPr algn="just"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dirty="0" smtClean="0">
              <a:solidFill>
                <a:srgbClr val="000000"/>
              </a:solidFill>
              <a:latin typeface="+mj-lt"/>
            </a:endParaRPr>
          </a:p>
          <a:p>
            <a:pPr algn="just"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400" dirty="0" smtClean="0">
              <a:solidFill>
                <a:srgbClr val="000000"/>
              </a:solidFill>
              <a:latin typeface="+mj-lt"/>
            </a:endParaRPr>
          </a:p>
          <a:p>
            <a:pPr algn="just">
              <a:spcBef>
                <a:spcPts val="0"/>
              </a:spcBef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dirty="0" smtClean="0">
              <a:solidFill>
                <a:srgbClr val="000000"/>
              </a:solidFill>
              <a:latin typeface="+mj-lt"/>
            </a:endParaRPr>
          </a:p>
          <a:p>
            <a:pPr algn="just">
              <a:spcBef>
                <a:spcPts val="0"/>
              </a:spcBef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dirty="0" smtClean="0">
              <a:solidFill>
                <a:srgbClr val="000000"/>
              </a:solidFill>
              <a:latin typeface="+mj-lt"/>
            </a:endParaRPr>
          </a:p>
          <a:p>
            <a:pPr algn="just">
              <a:spcBef>
                <a:spcPts val="0"/>
              </a:spcBef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dirty="0" smtClean="0">
              <a:solidFill>
                <a:srgbClr val="000000"/>
              </a:solidFill>
              <a:latin typeface="+mj-lt"/>
            </a:endParaRPr>
          </a:p>
          <a:p>
            <a:pPr algn="just">
              <a:spcBef>
                <a:spcPts val="0"/>
              </a:spcBef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dirty="0" smtClean="0">
              <a:solidFill>
                <a:srgbClr val="000000"/>
              </a:solidFill>
              <a:latin typeface="+mj-lt"/>
            </a:endParaRPr>
          </a:p>
          <a:p>
            <a:pPr algn="just">
              <a:spcBef>
                <a:spcPts val="0"/>
              </a:spcBef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dirty="0" smtClean="0">
              <a:solidFill>
                <a:srgbClr val="000000"/>
              </a:solidFill>
              <a:latin typeface="+mj-lt"/>
            </a:endParaRPr>
          </a:p>
          <a:p>
            <a:pPr algn="just">
              <a:spcBef>
                <a:spcPts val="0"/>
              </a:spcBef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400" cap="small" dirty="0" smtClean="0">
              <a:solidFill>
                <a:srgbClr val="00B0F0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0"/>
              </a:spcBef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cap="small" dirty="0" smtClean="0">
              <a:solidFill>
                <a:srgbClr val="00B0F0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0"/>
              </a:spcBef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cap="small" dirty="0" smtClean="0">
              <a:solidFill>
                <a:srgbClr val="00B0F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0975" indent="-180975" algn="just"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400" b="1" u="sng" cap="small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Sezione open </a:t>
            </a:r>
            <a:r>
              <a:rPr lang="it-IT" sz="1100" dirty="0" smtClean="0">
                <a:solidFill>
                  <a:srgbClr val="000000"/>
                </a:solidFill>
              </a:rPr>
              <a:t>			 38</a:t>
            </a:r>
            <a:endParaRPr lang="it-IT" sz="1400" b="1" u="sng" cap="small" dirty="0" smtClean="0">
              <a:solidFill>
                <a:srgbClr val="00B0F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30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000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(aree di approfondimento su temi d’interesse della società)</a:t>
            </a:r>
          </a:p>
          <a:p>
            <a:pPr marL="180975" lvl="0" indent="-180975" algn="just">
              <a:spcBef>
                <a:spcPts val="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400" b="1" dirty="0" smtClean="0">
              <a:solidFill>
                <a:srgbClr val="0070C0"/>
              </a:solidFill>
            </a:endParaRPr>
          </a:p>
          <a:p>
            <a:pPr marL="180975" lvl="0" indent="-180975" algn="just">
              <a:spcBef>
                <a:spcPts val="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400" b="1" dirty="0" smtClean="0">
              <a:solidFill>
                <a:srgbClr val="0070C0"/>
              </a:solidFill>
            </a:endParaRP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3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Aspetti da migliorare			 39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3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Numero Verde Commerciale		 40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3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Sportello				 41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3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Scelta dello sportello rispetto al NV		 42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3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Conoscenza dei protagonisti del servizio idrico 	 43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3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Utilizzo dell’acqua potabile		 44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3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Utilizzo Case dell’Acqua			 46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3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Comunicazione da parte dell’azienda		 47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3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000" dirty="0" smtClean="0">
              <a:solidFill>
                <a:srgbClr val="000000"/>
              </a:solidFill>
            </a:endParaRP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3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000" dirty="0" smtClean="0">
              <a:solidFill>
                <a:srgbClr val="000000"/>
              </a:solidFill>
            </a:endParaRPr>
          </a:p>
          <a:p>
            <a:pPr marL="180975" lvl="0" indent="-180975" algn="just">
              <a:spcBef>
                <a:spcPts val="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Fatturazione</a:t>
            </a:r>
            <a:endParaRPr lang="it-IT" dirty="0"/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119063" y="981075"/>
          <a:ext cx="8905875" cy="583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0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3" y="981075"/>
                        <a:ext cx="8905875" cy="583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asellaDiTesto 24"/>
          <p:cNvSpPr txBox="1"/>
          <p:nvPr/>
        </p:nvSpPr>
        <p:spPr>
          <a:xfrm>
            <a:off x="539552" y="878400"/>
            <a:ext cx="8064896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gli aspetti relativi alla fatturazione, negli ultimi 6 mesi, che voto dà ad Acquedotto del Fiora?"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Rettangolo arrotondato 26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-1062013" y="1064914"/>
          <a:ext cx="8442325" cy="553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26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62013" y="1064914"/>
                        <a:ext cx="8442325" cy="553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Indicatori di performance </a:t>
            </a:r>
          </a:p>
        </p:txBody>
      </p:sp>
      <p:graphicFrame>
        <p:nvGraphicFramePr>
          <p:cNvPr id="14" name="Tabella 13"/>
          <p:cNvGraphicFramePr>
            <a:graphicFrameLocks noGrp="1"/>
          </p:cNvGraphicFramePr>
          <p:nvPr/>
        </p:nvGraphicFramePr>
        <p:xfrm>
          <a:off x="-18292" y="1665666"/>
          <a:ext cx="1980000" cy="3564000"/>
        </p:xfrm>
        <a:graphic>
          <a:graphicData uri="http://schemas.openxmlformats.org/drawingml/2006/table">
            <a:tbl>
              <a:tblPr/>
              <a:tblGrid>
                <a:gridCol w="1980000"/>
              </a:tblGrid>
              <a:tr h="891000"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  <a:spcBef>
                          <a:spcPts val="600"/>
                        </a:spcBef>
                      </a:pP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REGOLARITÀ LETTURA CONTATORI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000"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  <a:spcBef>
                          <a:spcPts val="600"/>
                        </a:spcBef>
                      </a:pP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CHIAREZZA E FACILITÀ LETTURA BOLLETTE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0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CORRETTEZZA DEGLI IMPORTI RIPORTATI     NELLE BOLLETTE</a:t>
                      </a:r>
                      <a:endParaRPr lang="it-IT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000"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  <a:spcBef>
                          <a:spcPts val="0"/>
                        </a:spcBef>
                      </a:pP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INVIO REGOLARE        DELLE FATTURE</a:t>
                      </a:r>
                      <a:endParaRPr lang="it-IT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7" name="CasellaDiTesto 26"/>
          <p:cNvSpPr txBox="1"/>
          <p:nvPr/>
        </p:nvSpPr>
        <p:spPr>
          <a:xfrm>
            <a:off x="5706447" y="1466564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IMPORTANZA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 citazione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439832" y="1466564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Soddisfatti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voto 6-10)</a:t>
            </a:r>
            <a:endParaRPr lang="it-IT" sz="1200" cap="all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899592" y="756855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Per ognuno degli aspetti, quanto è stato soddisfatto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?” 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5472495" y="756855"/>
            <a:ext cx="370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Quali dei seguenti aspetti sono i più importanti?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  <a:endParaRPr lang="it-IT" sz="12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(max 2 risposte)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CasellaDiTesto 30"/>
          <p:cNvSpPr txBox="1">
            <a:spLocks noChangeArrowheads="1"/>
          </p:cNvSpPr>
          <p:nvPr/>
        </p:nvSpPr>
        <p:spPr bwMode="auto">
          <a:xfrm>
            <a:off x="4620768" y="1488365"/>
            <a:ext cx="1044032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90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VOTO MEDIO</a:t>
            </a:r>
            <a:endParaRPr lang="it-IT" sz="900" i="1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2" name="Connettore 1 31"/>
          <p:cNvCxnSpPr/>
          <p:nvPr/>
        </p:nvCxnSpPr>
        <p:spPr>
          <a:xfrm>
            <a:off x="5598332" y="909248"/>
            <a:ext cx="0" cy="392400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tangolo arrotondato 36"/>
          <p:cNvSpPr/>
          <p:nvPr/>
        </p:nvSpPr>
        <p:spPr>
          <a:xfrm>
            <a:off x="4926784" y="1829176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6,9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sp>
        <p:nvSpPr>
          <p:cNvPr id="38" name="Rettangolo arrotondato 37"/>
          <p:cNvSpPr/>
          <p:nvPr/>
        </p:nvSpPr>
        <p:spPr>
          <a:xfrm>
            <a:off x="4926784" y="2685520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7,0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sp>
        <p:nvSpPr>
          <p:cNvPr id="39" name="Rettangolo arrotondato 38"/>
          <p:cNvSpPr/>
          <p:nvPr/>
        </p:nvSpPr>
        <p:spPr>
          <a:xfrm>
            <a:off x="4926784" y="3550248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7,1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sp>
        <p:nvSpPr>
          <p:cNvPr id="40" name="Rettangolo arrotondato 39"/>
          <p:cNvSpPr/>
          <p:nvPr/>
        </p:nvSpPr>
        <p:spPr>
          <a:xfrm>
            <a:off x="4926784" y="4416072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7,7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sp>
        <p:nvSpPr>
          <p:cNvPr id="22" name="Ovale 21"/>
          <p:cNvSpPr/>
          <p:nvPr/>
        </p:nvSpPr>
        <p:spPr>
          <a:xfrm>
            <a:off x="7092447" y="1720904"/>
            <a:ext cx="468000" cy="46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300" b="1" kern="0" dirty="0" smtClean="0">
                <a:solidFill>
                  <a:prstClr val="white"/>
                </a:solidFill>
              </a:rPr>
              <a:t>26,1</a:t>
            </a:r>
            <a:endParaRPr lang="it-IT" sz="1300" b="1" kern="0" dirty="0">
              <a:solidFill>
                <a:prstClr val="white"/>
              </a:solidFill>
            </a:endParaRPr>
          </a:p>
        </p:txBody>
      </p:sp>
      <p:sp>
        <p:nvSpPr>
          <p:cNvPr id="23" name="Ovale 22"/>
          <p:cNvSpPr/>
          <p:nvPr/>
        </p:nvSpPr>
        <p:spPr>
          <a:xfrm>
            <a:off x="7020447" y="2505520"/>
            <a:ext cx="612000" cy="612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500" b="1" kern="0" dirty="0" smtClean="0">
                <a:solidFill>
                  <a:prstClr val="white"/>
                </a:solidFill>
              </a:rPr>
              <a:t>37,2</a:t>
            </a:r>
            <a:endParaRPr lang="it-IT" sz="1500" b="1" kern="0" dirty="0">
              <a:solidFill>
                <a:prstClr val="white"/>
              </a:solidFill>
            </a:endParaRPr>
          </a:p>
        </p:txBody>
      </p:sp>
      <p:sp>
        <p:nvSpPr>
          <p:cNvPr id="24" name="Ovale 23"/>
          <p:cNvSpPr/>
          <p:nvPr/>
        </p:nvSpPr>
        <p:spPr>
          <a:xfrm>
            <a:off x="6966447" y="3316248"/>
            <a:ext cx="720000" cy="72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b="1" kern="0" dirty="0" smtClean="0">
                <a:solidFill>
                  <a:prstClr val="white"/>
                </a:solidFill>
              </a:rPr>
              <a:t>52,5</a:t>
            </a:r>
            <a:endParaRPr lang="it-IT" b="1" kern="0" dirty="0">
              <a:solidFill>
                <a:prstClr val="white"/>
              </a:solidFill>
            </a:endParaRPr>
          </a:p>
        </p:txBody>
      </p:sp>
      <p:sp>
        <p:nvSpPr>
          <p:cNvPr id="25" name="Ovale 24"/>
          <p:cNvSpPr/>
          <p:nvPr/>
        </p:nvSpPr>
        <p:spPr>
          <a:xfrm>
            <a:off x="7128447" y="4346168"/>
            <a:ext cx="396000" cy="396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100" b="1" kern="0" dirty="0" smtClean="0">
                <a:solidFill>
                  <a:prstClr val="white"/>
                </a:solidFill>
              </a:rPr>
              <a:t>17,6</a:t>
            </a:r>
            <a:endParaRPr lang="it-IT" sz="1100" b="1" kern="0" dirty="0">
              <a:solidFill>
                <a:prstClr val="white"/>
              </a:solidFill>
            </a:endParaRPr>
          </a:p>
        </p:txBody>
      </p:sp>
      <p:sp>
        <p:nvSpPr>
          <p:cNvPr id="21" name="Rettangolo arrotondato 20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graphicFrame>
        <p:nvGraphicFramePr>
          <p:cNvPr id="393222" name="Object 6"/>
          <p:cNvGraphicFramePr>
            <a:graphicFrameLocks noChangeAspect="1"/>
          </p:cNvGraphicFramePr>
          <p:nvPr/>
        </p:nvGraphicFramePr>
        <p:xfrm>
          <a:off x="808038" y="5267350"/>
          <a:ext cx="5622925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27" name="Worksheet" r:id="rId5" imgW="7029450" imgH="1209585" progId="Excel.Sheet.8">
                  <p:link updateAutomatic="1"/>
                </p:oleObj>
              </mc:Choice>
              <mc:Fallback>
                <p:oleObj name="Worksheet" r:id="rId5" imgW="7029450" imgH="1209585" progId="Excel.Sheet.8">
                  <p:link updateAutomatic="1"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038" y="5267350"/>
                        <a:ext cx="5622925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Connettore 1 53"/>
          <p:cNvCxnSpPr/>
          <p:nvPr/>
        </p:nvCxnSpPr>
        <p:spPr>
          <a:xfrm>
            <a:off x="4022103" y="5464344"/>
            <a:ext cx="126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1 54"/>
          <p:cNvCxnSpPr/>
          <p:nvPr/>
        </p:nvCxnSpPr>
        <p:spPr>
          <a:xfrm>
            <a:off x="5587691" y="5464344"/>
            <a:ext cx="10368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3225" name="Object 9"/>
          <p:cNvGraphicFramePr>
            <a:graphicFrameLocks noChangeAspect="1"/>
          </p:cNvGraphicFramePr>
          <p:nvPr/>
        </p:nvGraphicFramePr>
        <p:xfrm>
          <a:off x="3919538" y="5267325"/>
          <a:ext cx="4416425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28" name="Worksheet" r:id="rId7" imgW="5515020" imgH="1209585" progId="Excel.Sheet.8">
                  <p:link updateAutomatic="1"/>
                </p:oleObj>
              </mc:Choice>
              <mc:Fallback>
                <p:oleObj name="Worksheet" r:id="rId7" imgW="5515020" imgH="1209585" progId="Excel.Sheet.8">
                  <p:link updateAutomatic="1"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9538" y="5267325"/>
                        <a:ext cx="4416425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Connettore 1 41"/>
          <p:cNvCxnSpPr/>
          <p:nvPr/>
        </p:nvCxnSpPr>
        <p:spPr>
          <a:xfrm>
            <a:off x="7073602" y="5464344"/>
            <a:ext cx="10368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Rapporto qualità prezzo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67544" y="878400"/>
            <a:ext cx="820891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Pensando complessivamente alla qualità del servizio offerto rispetto al costo sostenuto, che voto dà ad Acquedotto del Fiora?”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7114" name="Object 10"/>
          <p:cNvGraphicFramePr>
            <a:graphicFrameLocks noChangeAspect="1"/>
          </p:cNvGraphicFramePr>
          <p:nvPr/>
        </p:nvGraphicFramePr>
        <p:xfrm>
          <a:off x="900113" y="1158875"/>
          <a:ext cx="8442325" cy="553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1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158875"/>
                        <a:ext cx="8442325" cy="553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CasellaDiTesto 27"/>
          <p:cNvSpPr txBox="1"/>
          <p:nvPr/>
        </p:nvSpPr>
        <p:spPr bwMode="auto">
          <a:xfrm>
            <a:off x="2628379" y="3041238"/>
            <a:ext cx="1584326" cy="4693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insoddisfatti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1-5)</a:t>
            </a:r>
          </a:p>
        </p:txBody>
      </p:sp>
      <p:sp>
        <p:nvSpPr>
          <p:cNvPr id="29" name="CasellaDiTesto 28"/>
          <p:cNvSpPr txBox="1"/>
          <p:nvPr/>
        </p:nvSpPr>
        <p:spPr bwMode="auto">
          <a:xfrm>
            <a:off x="2628379" y="1698706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molto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8-10)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0" name="CasellaDiTesto 29"/>
          <p:cNvSpPr txBox="1"/>
          <p:nvPr/>
        </p:nvSpPr>
        <p:spPr bwMode="auto">
          <a:xfrm>
            <a:off x="2628379" y="2325818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mediamente  </a:t>
            </a:r>
            <a:r>
              <a:rPr lang="it-IT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6-7)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7" name="Rettangolo arrotondato 16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graphicFrame>
        <p:nvGraphicFramePr>
          <p:cNvPr id="47120" name="Object 16"/>
          <p:cNvGraphicFramePr>
            <a:graphicFrameLocks noChangeAspect="1"/>
          </p:cNvGraphicFramePr>
          <p:nvPr/>
        </p:nvGraphicFramePr>
        <p:xfrm>
          <a:off x="808038" y="4078288"/>
          <a:ext cx="7504112" cy="491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2" name="Grafico" r:id="rId5" imgW="9382230" imgH="6153060" progId="Excel.Chart.8">
                  <p:link updateAutomatic="1"/>
                </p:oleObj>
              </mc:Choice>
              <mc:Fallback>
                <p:oleObj name="Grafico" r:id="rId5" imgW="9382230" imgH="6153060" progId="Excel.Chart.8">
                  <p:link updateAutomatic="1"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038" y="4078288"/>
                        <a:ext cx="7504112" cy="491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3563888" y="3933056"/>
            <a:ext cx="2016224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1050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VOTO MEDIO</a:t>
            </a:r>
            <a:endParaRPr lang="it-IT" sz="1050" i="1" dirty="0">
              <a:solidFill>
                <a:srgbClr val="00206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1825648" y="5301208"/>
            <a:ext cx="616566" cy="436124"/>
            <a:chOff x="6732320" y="128207"/>
            <a:chExt cx="616566" cy="436124"/>
          </a:xfrm>
        </p:grpSpPr>
        <p:pic>
          <p:nvPicPr>
            <p:cNvPr id="19" name="Immagine 18" descr="graph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43078" y="137108"/>
              <a:ext cx="605808" cy="427223"/>
            </a:xfrm>
            <a:prstGeom prst="rect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20" name="CasellaDiTesto 19"/>
            <p:cNvSpPr txBox="1"/>
            <p:nvPr/>
          </p:nvSpPr>
          <p:spPr bwMode="auto">
            <a:xfrm>
              <a:off x="6732320" y="128207"/>
              <a:ext cx="612000" cy="19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defTabSz="384175">
                <a:lnSpc>
                  <a:spcPts val="800"/>
                </a:lnSpc>
                <a:buClr>
                  <a:srgbClr val="FF3300"/>
                </a:buClr>
                <a:tabLst>
                  <a:tab pos="863600" algn="l"/>
                  <a:tab pos="1341438" algn="l"/>
                  <a:tab pos="1798638" algn="l"/>
                  <a:tab pos="2332038" algn="l"/>
                  <a:tab pos="2768600" algn="l"/>
                  <a:tab pos="3322638" algn="l"/>
                  <a:tab pos="3763963" algn="l"/>
                  <a:tab pos="4221163" algn="l"/>
                  <a:tab pos="4664075" algn="l"/>
                  <a:tab pos="5197475" algn="l"/>
                  <a:tab pos="5745163" algn="l"/>
                  <a:tab pos="6278563" algn="l"/>
                  <a:tab pos="6904038" algn="l"/>
                  <a:tab pos="7437438" algn="l"/>
                  <a:tab pos="7894638" algn="l"/>
                  <a:tab pos="7985125" algn="l"/>
                  <a:tab pos="8335963" algn="l"/>
                  <a:tab pos="8793163" algn="l"/>
                  <a:tab pos="8975725" algn="l"/>
                </a:tabLst>
              </a:pPr>
              <a:r>
                <a:rPr lang="it-IT" sz="800" dirty="0">
                  <a:solidFill>
                    <a:prstClr val="white">
                      <a:lumMod val="50000"/>
                    </a:prstClr>
                  </a:solidFill>
                </a:rPr>
                <a:t>Trend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Rapporto qualità prezzo</a:t>
            </a:r>
            <a:endParaRPr lang="it-IT" dirty="0"/>
          </a:p>
        </p:txBody>
      </p:sp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119063" y="981075"/>
          <a:ext cx="8910637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5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3" y="981075"/>
                        <a:ext cx="8910637" cy="583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asellaDiTesto 24"/>
          <p:cNvSpPr txBox="1"/>
          <p:nvPr/>
        </p:nvSpPr>
        <p:spPr>
          <a:xfrm>
            <a:off x="467544" y="878400"/>
            <a:ext cx="820891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Pensando complessivamente alla qualità del servizio offerto rispetto al costo sostenuto, che voto dà ad Acquedotto del Fiora?”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Rettangolo arrotondato 26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Segnalazione guasti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34154" y="878400"/>
            <a:ext cx="787569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la relazione telefonica per la segnalazione guasti, che voto dà ad Acquedotto del Fiora?”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9159" name="Object 7"/>
          <p:cNvGraphicFramePr>
            <a:graphicFrameLocks noChangeAspect="1"/>
          </p:cNvGraphicFramePr>
          <p:nvPr/>
        </p:nvGraphicFramePr>
        <p:xfrm>
          <a:off x="34925" y="1125538"/>
          <a:ext cx="8442325" cy="553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2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1125538"/>
                        <a:ext cx="8442325" cy="553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1" name="Object 9"/>
          <p:cNvGraphicFramePr>
            <a:graphicFrameLocks noChangeAspect="1"/>
          </p:cNvGraphicFramePr>
          <p:nvPr/>
        </p:nvGraphicFramePr>
        <p:xfrm>
          <a:off x="807244" y="4077072"/>
          <a:ext cx="7529512" cy="491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3" name="Grafico" r:id="rId5" imgW="9382230" imgH="6153060" progId="Excel.Chart.8">
                  <p:link updateAutomatic="1"/>
                </p:oleObj>
              </mc:Choice>
              <mc:Fallback>
                <p:oleObj name="Grafico" r:id="rId5" imgW="9382230" imgH="6153060" progId="Excel.Chart.8">
                  <p:link updateAutomatic="1"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244" y="4077072"/>
                        <a:ext cx="7529512" cy="491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asellaDiTesto 25"/>
          <p:cNvSpPr txBox="1">
            <a:spLocks noChangeArrowheads="1"/>
          </p:cNvSpPr>
          <p:nvPr/>
        </p:nvSpPr>
        <p:spPr bwMode="auto">
          <a:xfrm>
            <a:off x="3563888" y="3933056"/>
            <a:ext cx="2016224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1050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VOTO MEDIO</a:t>
            </a:r>
            <a:endParaRPr lang="it-IT" sz="1050" i="1" dirty="0">
              <a:solidFill>
                <a:srgbClr val="00206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9" name="Gruppo 28"/>
          <p:cNvGrpSpPr/>
          <p:nvPr/>
        </p:nvGrpSpPr>
        <p:grpSpPr>
          <a:xfrm>
            <a:off x="6658560" y="5229200"/>
            <a:ext cx="616566" cy="436124"/>
            <a:chOff x="6732320" y="128207"/>
            <a:chExt cx="616566" cy="436124"/>
          </a:xfrm>
        </p:grpSpPr>
        <p:pic>
          <p:nvPicPr>
            <p:cNvPr id="30" name="Immagine 29" descr="graph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43078" y="137108"/>
              <a:ext cx="605808" cy="427223"/>
            </a:xfrm>
            <a:prstGeom prst="rect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31" name="CasellaDiTesto 30"/>
            <p:cNvSpPr txBox="1"/>
            <p:nvPr/>
          </p:nvSpPr>
          <p:spPr bwMode="auto">
            <a:xfrm>
              <a:off x="6732320" y="128207"/>
              <a:ext cx="612000" cy="19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defTabSz="384175">
                <a:lnSpc>
                  <a:spcPts val="800"/>
                </a:lnSpc>
                <a:buClr>
                  <a:srgbClr val="FF3300"/>
                </a:buClr>
                <a:tabLst>
                  <a:tab pos="863600" algn="l"/>
                  <a:tab pos="1341438" algn="l"/>
                  <a:tab pos="1798638" algn="l"/>
                  <a:tab pos="2332038" algn="l"/>
                  <a:tab pos="2768600" algn="l"/>
                  <a:tab pos="3322638" algn="l"/>
                  <a:tab pos="3763963" algn="l"/>
                  <a:tab pos="4221163" algn="l"/>
                  <a:tab pos="4664075" algn="l"/>
                  <a:tab pos="5197475" algn="l"/>
                  <a:tab pos="5745163" algn="l"/>
                  <a:tab pos="6278563" algn="l"/>
                  <a:tab pos="6904038" algn="l"/>
                  <a:tab pos="7437438" algn="l"/>
                  <a:tab pos="7894638" algn="l"/>
                  <a:tab pos="7985125" algn="l"/>
                  <a:tab pos="8335963" algn="l"/>
                  <a:tab pos="8793163" algn="l"/>
                  <a:tab pos="8975725" algn="l"/>
                </a:tabLst>
              </a:pPr>
              <a:r>
                <a:rPr lang="it-IT" sz="800" dirty="0">
                  <a:solidFill>
                    <a:prstClr val="white">
                      <a:lumMod val="50000"/>
                    </a:prstClr>
                  </a:solidFill>
                </a:rPr>
                <a:t>Trend </a:t>
              </a:r>
            </a:p>
          </p:txBody>
        </p:sp>
      </p:grpSp>
      <p:sp>
        <p:nvSpPr>
          <p:cNvPr id="16" name="CasellaDiTesto 15"/>
          <p:cNvSpPr txBox="1"/>
          <p:nvPr/>
        </p:nvSpPr>
        <p:spPr bwMode="auto">
          <a:xfrm>
            <a:off x="1765350" y="3041238"/>
            <a:ext cx="1584326" cy="4693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insoddisfatti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1-5)</a:t>
            </a:r>
          </a:p>
        </p:txBody>
      </p:sp>
      <p:sp>
        <p:nvSpPr>
          <p:cNvPr id="17" name="CasellaDiTesto 16"/>
          <p:cNvSpPr txBox="1"/>
          <p:nvPr/>
        </p:nvSpPr>
        <p:spPr bwMode="auto">
          <a:xfrm>
            <a:off x="1765350" y="1698706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molto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8-10)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8" name="CasellaDiTesto 17"/>
          <p:cNvSpPr txBox="1"/>
          <p:nvPr/>
        </p:nvSpPr>
        <p:spPr bwMode="auto">
          <a:xfrm>
            <a:off x="1765350" y="2325818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mediamente 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6-7)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3618000" y="6539477"/>
            <a:ext cx="190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NUMERO VERDE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5256228" y="2636912"/>
            <a:ext cx="2844000" cy="1080120"/>
          </a:xfrm>
          <a:prstGeom prst="roundRect">
            <a:avLst/>
          </a:prstGeom>
          <a:ln>
            <a:solidFill>
              <a:srgbClr val="00206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ctr"/>
          <a:lstStyle/>
          <a:p>
            <a:pPr lvl="0" algn="ctr">
              <a:defRPr/>
            </a:pPr>
            <a:r>
              <a:rPr lang="it-IT" sz="1600" dirty="0" smtClean="0">
                <a:solidFill>
                  <a:srgbClr val="003366"/>
                </a:solidFill>
                <a:ea typeface="Verdana" pitchFamily="34" charset="0"/>
                <a:cs typeface="Verdana" pitchFamily="34" charset="0"/>
              </a:rPr>
              <a:t>Nell’</a:t>
            </a:r>
            <a:r>
              <a:rPr lang="it-IT" sz="1600" b="1" dirty="0" smtClean="0">
                <a:solidFill>
                  <a:srgbClr val="003366"/>
                </a:solidFill>
              </a:rPr>
              <a:t>83,7%</a:t>
            </a:r>
            <a:r>
              <a:rPr lang="it-IT" sz="1600" dirty="0" smtClean="0">
                <a:solidFill>
                  <a:srgbClr val="003366"/>
                </a:solidFill>
              </a:rPr>
              <a:t> delle segnalazioni</a:t>
            </a:r>
          </a:p>
          <a:p>
            <a:pPr lvl="0" algn="ctr">
              <a:defRPr/>
            </a:pPr>
            <a:r>
              <a:rPr lang="it-IT" sz="1600" dirty="0" smtClean="0">
                <a:solidFill>
                  <a:srgbClr val="003366"/>
                </a:solidFill>
              </a:rPr>
              <a:t> guasto, la società è intervenuta </a:t>
            </a:r>
          </a:p>
          <a:p>
            <a:pPr lvl="0" algn="ctr">
              <a:defRPr/>
            </a:pPr>
            <a:r>
              <a:rPr lang="it-IT" sz="1600" dirty="0" smtClean="0">
                <a:solidFill>
                  <a:srgbClr val="003366"/>
                </a:solidFill>
              </a:rPr>
              <a:t>per ripristinare il servizio</a:t>
            </a:r>
          </a:p>
          <a:p>
            <a:pPr lvl="0" algn="ctr">
              <a:spcBef>
                <a:spcPts val="300"/>
              </a:spcBef>
              <a:defRPr/>
            </a:pPr>
            <a:r>
              <a:rPr lang="it-IT" sz="1100" dirty="0" smtClean="0">
                <a:solidFill>
                  <a:srgbClr val="003366"/>
                </a:solidFill>
                <a:ea typeface="Verdana" pitchFamily="34" charset="0"/>
                <a:cs typeface="Verdana" pitchFamily="34" charset="0"/>
              </a:rPr>
              <a:t>[83,5%, 1° SEM. 2016]</a:t>
            </a:r>
            <a:endParaRPr lang="it-IT" b="1" dirty="0" smtClean="0">
              <a:solidFill>
                <a:srgbClr val="003366"/>
              </a:solidFill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Segnalazione guasti</a:t>
            </a:r>
            <a:endParaRPr lang="it-IT" dirty="0"/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119063" y="981075"/>
          <a:ext cx="8910637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1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3" y="981075"/>
                        <a:ext cx="8910637" cy="583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634154" y="878400"/>
            <a:ext cx="787569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la relazione telefonica per la segnalazione guasti, che voto dà ad Acquedotto del Fiora?”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3618000" y="6539477"/>
            <a:ext cx="190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NUMERO VERDE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asellaDiTesto 29"/>
          <p:cNvSpPr txBox="1"/>
          <p:nvPr/>
        </p:nvSpPr>
        <p:spPr>
          <a:xfrm>
            <a:off x="5472495" y="980728"/>
            <a:ext cx="370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Quali dei seguenti aspetti sono i più importanti?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  <a:endParaRPr lang="it-IT" sz="12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(max 2 risposte)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-1188640" y="1700808"/>
          <a:ext cx="8442325" cy="553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39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88640" y="1700808"/>
                        <a:ext cx="8442325" cy="553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Indicatori di performance</a:t>
            </a:r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5706447" y="2102773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IMPORTANZA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 citazione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439832" y="2102773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Soddisfatti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voto 6-10)</a:t>
            </a:r>
            <a:endParaRPr lang="it-IT" sz="1200" cap="all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899592" y="980728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Per ognuno degli aspetti, quanto è stato soddisfatto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?” 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CasellaDiTesto 30"/>
          <p:cNvSpPr txBox="1">
            <a:spLocks noChangeArrowheads="1"/>
          </p:cNvSpPr>
          <p:nvPr/>
        </p:nvSpPr>
        <p:spPr bwMode="auto">
          <a:xfrm>
            <a:off x="4642284" y="2124574"/>
            <a:ext cx="1044032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90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VOTO MEDIO</a:t>
            </a:r>
            <a:endParaRPr lang="it-IT" sz="900" i="1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2" name="Connettore 1 31"/>
          <p:cNvCxnSpPr/>
          <p:nvPr/>
        </p:nvCxnSpPr>
        <p:spPr>
          <a:xfrm>
            <a:off x="5598332" y="1052736"/>
            <a:ext cx="0" cy="475200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e 34"/>
          <p:cNvSpPr/>
          <p:nvPr/>
        </p:nvSpPr>
        <p:spPr>
          <a:xfrm>
            <a:off x="7074447" y="3193982"/>
            <a:ext cx="504000" cy="504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300" b="1" kern="0" dirty="0" smtClean="0">
                <a:solidFill>
                  <a:prstClr val="white"/>
                </a:solidFill>
              </a:rPr>
              <a:t>25,5</a:t>
            </a:r>
            <a:endParaRPr lang="it-IT" sz="1300" b="1" kern="0" dirty="0">
              <a:solidFill>
                <a:prstClr val="white"/>
              </a:solidFill>
            </a:endParaRPr>
          </a:p>
        </p:txBody>
      </p:sp>
      <p:sp>
        <p:nvSpPr>
          <p:cNvPr id="36" name="Ovale 35"/>
          <p:cNvSpPr/>
          <p:nvPr/>
        </p:nvSpPr>
        <p:spPr>
          <a:xfrm>
            <a:off x="7056447" y="4905773"/>
            <a:ext cx="540000" cy="54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b="1" kern="0" dirty="0" smtClean="0">
                <a:solidFill>
                  <a:prstClr val="white"/>
                </a:solidFill>
              </a:rPr>
              <a:t>32,5</a:t>
            </a:r>
            <a:endParaRPr lang="it-IT" sz="1400" b="1" kern="0" dirty="0">
              <a:solidFill>
                <a:prstClr val="white"/>
              </a:solidFill>
            </a:endParaRPr>
          </a:p>
        </p:txBody>
      </p:sp>
      <p:sp>
        <p:nvSpPr>
          <p:cNvPr id="37" name="Ovale 36"/>
          <p:cNvSpPr/>
          <p:nvPr/>
        </p:nvSpPr>
        <p:spPr>
          <a:xfrm>
            <a:off x="6984447" y="3969136"/>
            <a:ext cx="684000" cy="684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b="1" kern="0" dirty="0" smtClean="0">
                <a:solidFill>
                  <a:prstClr val="white"/>
                </a:solidFill>
              </a:rPr>
              <a:t>42,5</a:t>
            </a:r>
            <a:endParaRPr lang="it-IT" b="1" kern="0" dirty="0">
              <a:solidFill>
                <a:prstClr val="white"/>
              </a:solidFill>
            </a:endParaRPr>
          </a:p>
        </p:txBody>
      </p:sp>
      <p:sp>
        <p:nvSpPr>
          <p:cNvPr id="38" name="Ovale 37"/>
          <p:cNvSpPr/>
          <p:nvPr/>
        </p:nvSpPr>
        <p:spPr>
          <a:xfrm>
            <a:off x="7038447" y="2332254"/>
            <a:ext cx="576000" cy="576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600" b="1" kern="0" dirty="0" smtClean="0">
                <a:solidFill>
                  <a:prstClr val="white"/>
                </a:solidFill>
              </a:rPr>
              <a:t>36,0</a:t>
            </a:r>
            <a:endParaRPr lang="it-IT" sz="1600" b="1" kern="0" dirty="0">
              <a:solidFill>
                <a:prstClr val="white"/>
              </a:solidFill>
            </a:endParaRPr>
          </a:p>
        </p:txBody>
      </p:sp>
      <p:graphicFrame>
        <p:nvGraphicFramePr>
          <p:cNvPr id="40" name="Tabella 39"/>
          <p:cNvGraphicFramePr>
            <a:graphicFrameLocks noGrp="1"/>
          </p:cNvGraphicFramePr>
          <p:nvPr/>
        </p:nvGraphicFramePr>
        <p:xfrm>
          <a:off x="-18292" y="2301875"/>
          <a:ext cx="1980000" cy="3564000"/>
        </p:xfrm>
        <a:graphic>
          <a:graphicData uri="http://schemas.openxmlformats.org/drawingml/2006/table">
            <a:tbl>
              <a:tblPr/>
              <a:tblGrid>
                <a:gridCol w="1980000"/>
              </a:tblGrid>
              <a:tr h="891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TEMPI DI ATTESA </a:t>
                      </a:r>
                    </a:p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AL TELEFONO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FACILITÀ DI SEGUIRE          IL RISPONDITORE AUTOMATICO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CHIAREZZA </a:t>
                      </a:r>
                    </a:p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INFORMAZIONI FORNITE DALL'OPERATORE</a:t>
                      </a:r>
                      <a:endParaRPr lang="it-IT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CORTESIA E </a:t>
                      </a:r>
                    </a:p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DISPONIBILITÀ </a:t>
                      </a:r>
                    </a:p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OPERATORE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1" name="Rettangolo arrotondato 40"/>
          <p:cNvSpPr/>
          <p:nvPr/>
        </p:nvSpPr>
        <p:spPr>
          <a:xfrm>
            <a:off x="4948300" y="2463122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8,2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sp>
        <p:nvSpPr>
          <p:cNvPr id="42" name="Rettangolo arrotondato 41"/>
          <p:cNvSpPr/>
          <p:nvPr/>
        </p:nvSpPr>
        <p:spPr>
          <a:xfrm>
            <a:off x="4948300" y="3321833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8,3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sp>
        <p:nvSpPr>
          <p:cNvPr id="43" name="Rettangolo arrotondato 42"/>
          <p:cNvSpPr/>
          <p:nvPr/>
        </p:nvSpPr>
        <p:spPr>
          <a:xfrm>
            <a:off x="4948300" y="4195679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8,4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sp>
        <p:nvSpPr>
          <p:cNvPr id="44" name="Rettangolo arrotondato 43"/>
          <p:cNvSpPr/>
          <p:nvPr/>
        </p:nvSpPr>
        <p:spPr>
          <a:xfrm>
            <a:off x="4948300" y="5046328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8,5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3618000" y="6539477"/>
            <a:ext cx="190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NUMERO VERDE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35" name="Object 11"/>
          <p:cNvGraphicFramePr>
            <a:graphicFrameLocks noChangeAspect="1"/>
          </p:cNvGraphicFramePr>
          <p:nvPr/>
        </p:nvGraphicFramePr>
        <p:xfrm>
          <a:off x="500997" y="4076700"/>
          <a:ext cx="7504113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6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997" y="4076700"/>
                        <a:ext cx="7504113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Intervento tecnico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278000" y="878400"/>
            <a:ext cx="6588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l’intervento tecnico ricevuto, che voto dà ad Acquedotto del Fiora?” 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2234" name="Object 10"/>
          <p:cNvGraphicFramePr>
            <a:graphicFrameLocks noChangeAspect="1"/>
          </p:cNvGraphicFramePr>
          <p:nvPr/>
        </p:nvGraphicFramePr>
        <p:xfrm>
          <a:off x="35496" y="1158875"/>
          <a:ext cx="8442325" cy="553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7" name="Grafico" r:id="rId5" imgW="9382230" imgH="6153060" progId="Excel.Chart.8">
                  <p:link updateAutomatic="1"/>
                </p:oleObj>
              </mc:Choice>
              <mc:Fallback>
                <p:oleObj name="Grafico" r:id="rId5" imgW="9382230" imgH="6153060" progId="Excel.Chart.8">
                  <p:link updateAutomatic="1"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1158875"/>
                        <a:ext cx="8442325" cy="553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CasellaDiTesto 29"/>
          <p:cNvSpPr txBox="1">
            <a:spLocks noChangeArrowheads="1"/>
          </p:cNvSpPr>
          <p:nvPr/>
        </p:nvSpPr>
        <p:spPr bwMode="auto">
          <a:xfrm>
            <a:off x="3563888" y="3933056"/>
            <a:ext cx="2016224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1050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VOTO MEDIO</a:t>
            </a:r>
            <a:endParaRPr lang="it-IT" sz="1050" i="1" dirty="0">
              <a:solidFill>
                <a:srgbClr val="00206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4" name="Gruppo 33"/>
          <p:cNvGrpSpPr/>
          <p:nvPr/>
        </p:nvGrpSpPr>
        <p:grpSpPr>
          <a:xfrm>
            <a:off x="6415633" y="5157192"/>
            <a:ext cx="616566" cy="436124"/>
            <a:chOff x="6732320" y="128207"/>
            <a:chExt cx="616566" cy="436124"/>
          </a:xfrm>
        </p:grpSpPr>
        <p:pic>
          <p:nvPicPr>
            <p:cNvPr id="35" name="Immagine 34" descr="graph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43078" y="137108"/>
              <a:ext cx="605808" cy="427223"/>
            </a:xfrm>
            <a:prstGeom prst="rect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36" name="CasellaDiTesto 35"/>
            <p:cNvSpPr txBox="1"/>
            <p:nvPr/>
          </p:nvSpPr>
          <p:spPr bwMode="auto">
            <a:xfrm>
              <a:off x="6732320" y="128207"/>
              <a:ext cx="612000" cy="19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defTabSz="384175">
                <a:lnSpc>
                  <a:spcPts val="800"/>
                </a:lnSpc>
                <a:buClr>
                  <a:srgbClr val="FF3300"/>
                </a:buClr>
                <a:tabLst>
                  <a:tab pos="863600" algn="l"/>
                  <a:tab pos="1341438" algn="l"/>
                  <a:tab pos="1798638" algn="l"/>
                  <a:tab pos="2332038" algn="l"/>
                  <a:tab pos="2768600" algn="l"/>
                  <a:tab pos="3322638" algn="l"/>
                  <a:tab pos="3763963" algn="l"/>
                  <a:tab pos="4221163" algn="l"/>
                  <a:tab pos="4664075" algn="l"/>
                  <a:tab pos="5197475" algn="l"/>
                  <a:tab pos="5745163" algn="l"/>
                  <a:tab pos="6278563" algn="l"/>
                  <a:tab pos="6904038" algn="l"/>
                  <a:tab pos="7437438" algn="l"/>
                  <a:tab pos="7894638" algn="l"/>
                  <a:tab pos="7985125" algn="l"/>
                  <a:tab pos="8335963" algn="l"/>
                  <a:tab pos="8793163" algn="l"/>
                  <a:tab pos="8975725" algn="l"/>
                </a:tabLst>
              </a:pPr>
              <a:r>
                <a:rPr lang="it-IT" sz="800" dirty="0">
                  <a:solidFill>
                    <a:prstClr val="white">
                      <a:lumMod val="50000"/>
                    </a:prstClr>
                  </a:solidFill>
                </a:rPr>
                <a:t>Trend </a:t>
              </a:r>
            </a:p>
          </p:txBody>
        </p:sp>
      </p:grpSp>
      <p:sp>
        <p:nvSpPr>
          <p:cNvPr id="37" name="CasellaDiTesto 36"/>
          <p:cNvSpPr txBox="1"/>
          <p:nvPr/>
        </p:nvSpPr>
        <p:spPr bwMode="auto">
          <a:xfrm>
            <a:off x="1765350" y="3041238"/>
            <a:ext cx="1584326" cy="4693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insoddisfatti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1-5)</a:t>
            </a:r>
          </a:p>
        </p:txBody>
      </p:sp>
      <p:sp>
        <p:nvSpPr>
          <p:cNvPr id="38" name="CasellaDiTesto 37"/>
          <p:cNvSpPr txBox="1"/>
          <p:nvPr/>
        </p:nvSpPr>
        <p:spPr bwMode="auto">
          <a:xfrm>
            <a:off x="1765350" y="1698706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molto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8-10)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9" name="CasellaDiTesto 38"/>
          <p:cNvSpPr txBox="1"/>
          <p:nvPr/>
        </p:nvSpPr>
        <p:spPr bwMode="auto">
          <a:xfrm>
            <a:off x="1765350" y="2325818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mediamente 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6-7)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3312000" y="6539477"/>
            <a:ext cx="252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HANNO RICEVUTO UN INTERVENTO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5256000" y="2636912"/>
            <a:ext cx="2844000" cy="1080120"/>
          </a:xfrm>
          <a:prstGeom prst="roundRect">
            <a:avLst/>
          </a:prstGeom>
          <a:ln>
            <a:solidFill>
              <a:srgbClr val="00206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ctr"/>
          <a:lstStyle/>
          <a:p>
            <a:pPr lvl="0" algn="ctr">
              <a:defRPr/>
            </a:pPr>
            <a:r>
              <a:rPr lang="it-IT" sz="1600" dirty="0" smtClean="0">
                <a:solidFill>
                  <a:srgbClr val="003366"/>
                </a:solidFill>
                <a:ea typeface="Verdana" pitchFamily="34" charset="0"/>
                <a:cs typeface="Verdana" pitchFamily="34" charset="0"/>
              </a:rPr>
              <a:t>Il</a:t>
            </a:r>
            <a:r>
              <a:rPr lang="it-IT" sz="1600" dirty="0" smtClean="0">
                <a:solidFill>
                  <a:srgbClr val="003366"/>
                </a:solidFill>
              </a:rPr>
              <a:t> </a:t>
            </a:r>
            <a:r>
              <a:rPr lang="it-IT" sz="1600" b="1" dirty="0" smtClean="0">
                <a:solidFill>
                  <a:srgbClr val="003366"/>
                </a:solidFill>
              </a:rPr>
              <a:t>92,0%</a:t>
            </a:r>
            <a:r>
              <a:rPr lang="it-IT" sz="1600" dirty="0" smtClean="0">
                <a:solidFill>
                  <a:srgbClr val="003366"/>
                </a:solidFill>
              </a:rPr>
              <a:t> del campione </a:t>
            </a:r>
          </a:p>
          <a:p>
            <a:pPr lvl="0" algn="ctr">
              <a:defRPr/>
            </a:pPr>
            <a:r>
              <a:rPr lang="it-IT" sz="1600" dirty="0" smtClean="0">
                <a:solidFill>
                  <a:srgbClr val="003366"/>
                </a:solidFill>
              </a:rPr>
              <a:t>è riuscito a risolvere il problema </a:t>
            </a:r>
          </a:p>
          <a:p>
            <a:pPr lvl="0" algn="ctr">
              <a:defRPr/>
            </a:pPr>
            <a:r>
              <a:rPr lang="it-IT" sz="1600" dirty="0" smtClean="0">
                <a:solidFill>
                  <a:srgbClr val="003366"/>
                </a:solidFill>
              </a:rPr>
              <a:t>tramite l’intervento tecnico</a:t>
            </a:r>
          </a:p>
          <a:p>
            <a:pPr lvl="0" algn="ctr">
              <a:defRPr/>
            </a:pPr>
            <a:r>
              <a:rPr lang="it-IT" sz="1100" dirty="0" smtClean="0">
                <a:solidFill>
                  <a:srgbClr val="003366"/>
                </a:solidFill>
                <a:ea typeface="Verdana" pitchFamily="34" charset="0"/>
                <a:cs typeface="Verdana" pitchFamily="34" charset="0"/>
              </a:rPr>
              <a:t>[95,5%, 1° SEM. 2016]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119063" y="981075"/>
          <a:ext cx="8910637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3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3" y="981075"/>
                        <a:ext cx="8910637" cy="583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Intervento tecnico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278000" y="878400"/>
            <a:ext cx="6588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l’intervento tecnico ricevuto, che voto dà ad Acquedotto del Fiora?” 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3312000" y="6539477"/>
            <a:ext cx="252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HANNO RICEVUTO UN INTERVENTO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-1127783" y="1546225"/>
          <a:ext cx="8442325" cy="553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8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27783" y="1546225"/>
                        <a:ext cx="8442325" cy="553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Indicatori di performance</a:t>
            </a:r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5706447" y="1948190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IMPORTANZA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 citazione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439832" y="1948190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Soddisfatti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voto 6-10)</a:t>
            </a:r>
            <a:endParaRPr lang="it-IT" sz="1200" cap="all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899592" y="980728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Per ognuno degli aspetti, quanto è stato soddisfatto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?” 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5472495" y="980728"/>
            <a:ext cx="370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Quali dei seguenti aspetti sono i più importanti?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  <a:endParaRPr lang="it-IT" sz="12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(max 2 risposte)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CasellaDiTesto 30"/>
          <p:cNvSpPr txBox="1">
            <a:spLocks noChangeArrowheads="1"/>
          </p:cNvSpPr>
          <p:nvPr/>
        </p:nvSpPr>
        <p:spPr bwMode="auto">
          <a:xfrm>
            <a:off x="4643070" y="1969991"/>
            <a:ext cx="1044032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90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VOTO MEDIO</a:t>
            </a:r>
            <a:endParaRPr lang="it-IT" sz="900" i="1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2" name="Connettore 1 31"/>
          <p:cNvCxnSpPr/>
          <p:nvPr/>
        </p:nvCxnSpPr>
        <p:spPr>
          <a:xfrm>
            <a:off x="5598332" y="1052736"/>
            <a:ext cx="0" cy="475200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e 32"/>
          <p:cNvSpPr/>
          <p:nvPr/>
        </p:nvSpPr>
        <p:spPr>
          <a:xfrm>
            <a:off x="7128447" y="3069709"/>
            <a:ext cx="396000" cy="396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100" b="1" kern="0" dirty="0" smtClean="0">
                <a:solidFill>
                  <a:prstClr val="white"/>
                </a:solidFill>
              </a:rPr>
              <a:t>10,5</a:t>
            </a:r>
            <a:endParaRPr lang="it-IT" sz="1100" b="1" kern="0" dirty="0">
              <a:solidFill>
                <a:prstClr val="white"/>
              </a:solidFill>
            </a:endParaRPr>
          </a:p>
        </p:txBody>
      </p:sp>
      <p:sp>
        <p:nvSpPr>
          <p:cNvPr id="34" name="Ovale 33"/>
          <p:cNvSpPr/>
          <p:nvPr/>
        </p:nvSpPr>
        <p:spPr>
          <a:xfrm>
            <a:off x="6966447" y="2176638"/>
            <a:ext cx="720000" cy="72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b="1" kern="0" dirty="0" smtClean="0">
                <a:solidFill>
                  <a:prstClr val="white"/>
                </a:solidFill>
              </a:rPr>
              <a:t>63,0</a:t>
            </a:r>
            <a:endParaRPr lang="it-IT" b="1" kern="0" dirty="0">
              <a:solidFill>
                <a:prstClr val="white"/>
              </a:solidFill>
            </a:endParaRPr>
          </a:p>
        </p:txBody>
      </p:sp>
      <p:sp>
        <p:nvSpPr>
          <p:cNvPr id="35" name="Ovale 34"/>
          <p:cNvSpPr/>
          <p:nvPr/>
        </p:nvSpPr>
        <p:spPr>
          <a:xfrm>
            <a:off x="7020447" y="4710482"/>
            <a:ext cx="612000" cy="612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500" b="1" kern="0" dirty="0" smtClean="0">
                <a:solidFill>
                  <a:prstClr val="white"/>
                </a:solidFill>
              </a:rPr>
              <a:t>42,5</a:t>
            </a:r>
            <a:endParaRPr lang="it-IT" sz="1500" b="1" kern="0" dirty="0">
              <a:solidFill>
                <a:prstClr val="white"/>
              </a:solidFill>
            </a:endParaRPr>
          </a:p>
        </p:txBody>
      </p:sp>
      <p:graphicFrame>
        <p:nvGraphicFramePr>
          <p:cNvPr id="37" name="Tabella 36"/>
          <p:cNvGraphicFramePr>
            <a:graphicFrameLocks noGrp="1"/>
          </p:cNvGraphicFramePr>
          <p:nvPr/>
        </p:nvGraphicFramePr>
        <p:xfrm>
          <a:off x="-18292" y="2147292"/>
          <a:ext cx="1980000" cy="3564000"/>
        </p:xfrm>
        <a:graphic>
          <a:graphicData uri="http://schemas.openxmlformats.org/drawingml/2006/table">
            <a:tbl>
              <a:tblPr/>
              <a:tblGrid>
                <a:gridCol w="1980000"/>
              </a:tblGrid>
              <a:tr h="891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RAPIDITÀ DI INTERVENTO DOPO</a:t>
                      </a:r>
                      <a:r>
                        <a:rPr lang="it-IT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LA RICHIESTA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RISPETTO ORARI APPUNTAMENTI DA </a:t>
                      </a:r>
                    </a:p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PARTE DEI TECNICI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CORTESIA E </a:t>
                      </a:r>
                    </a:p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DISPONIBILITÀ </a:t>
                      </a:r>
                    </a:p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DEI TECNICI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COMPRENSIONE DEL PROBLEMA E CAPACITÀ </a:t>
                      </a:r>
                      <a:r>
                        <a:rPr lang="it-IT" sz="14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DI</a:t>
                      </a: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RISPOSTA/RISOLUZIONE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8" name="Rettangolo arrotondato 37"/>
          <p:cNvSpPr/>
          <p:nvPr/>
        </p:nvSpPr>
        <p:spPr>
          <a:xfrm>
            <a:off x="4949086" y="2308539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8,0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sp>
        <p:nvSpPr>
          <p:cNvPr id="39" name="Rettangolo arrotondato 38"/>
          <p:cNvSpPr/>
          <p:nvPr/>
        </p:nvSpPr>
        <p:spPr>
          <a:xfrm>
            <a:off x="4949086" y="3167250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8,2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sp>
        <p:nvSpPr>
          <p:cNvPr id="40" name="Rettangolo arrotondato 39"/>
          <p:cNvSpPr/>
          <p:nvPr/>
        </p:nvSpPr>
        <p:spPr>
          <a:xfrm>
            <a:off x="4949086" y="4041096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8,3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sp>
        <p:nvSpPr>
          <p:cNvPr id="41" name="Rettangolo arrotondato 40"/>
          <p:cNvSpPr/>
          <p:nvPr/>
        </p:nvSpPr>
        <p:spPr>
          <a:xfrm>
            <a:off x="4949086" y="4891745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8,1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sp>
        <p:nvSpPr>
          <p:cNvPr id="42" name="Ovale 41"/>
          <p:cNvSpPr/>
          <p:nvPr/>
        </p:nvSpPr>
        <p:spPr>
          <a:xfrm>
            <a:off x="7092447" y="3920641"/>
            <a:ext cx="468000" cy="46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200" b="1" kern="0" dirty="0" smtClean="0">
                <a:solidFill>
                  <a:prstClr val="white"/>
                </a:solidFill>
              </a:rPr>
              <a:t>24,5</a:t>
            </a:r>
            <a:endParaRPr lang="it-IT" sz="1200" b="1" kern="0" dirty="0">
              <a:solidFill>
                <a:prstClr val="white"/>
              </a:solidFill>
            </a:endParaRPr>
          </a:p>
        </p:txBody>
      </p:sp>
      <p:sp>
        <p:nvSpPr>
          <p:cNvPr id="22" name="Rettangolo arrotondato 21"/>
          <p:cNvSpPr/>
          <p:nvPr/>
        </p:nvSpPr>
        <p:spPr>
          <a:xfrm>
            <a:off x="3312000" y="6539477"/>
            <a:ext cx="252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HANNO RICEVUTO UN INTERVENTO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-36512" y="115200"/>
            <a:ext cx="8892000" cy="579600"/>
          </a:xfrm>
        </p:spPr>
        <p:txBody>
          <a:bodyPr/>
          <a:lstStyle/>
          <a:p>
            <a:r>
              <a:rPr lang="it-IT" dirty="0"/>
              <a:t> L</a:t>
            </a:r>
            <a:r>
              <a:rPr lang="it-IT" dirty="0" smtClean="0"/>
              <a:t>a Customer Satisfaction in Acea</a:t>
            </a:r>
            <a:endParaRPr lang="it-IT" dirty="0"/>
          </a:p>
        </p:txBody>
      </p:sp>
      <p:sp>
        <p:nvSpPr>
          <p:cNvPr id="4" name="Rectangle 205"/>
          <p:cNvSpPr>
            <a:spLocks noChangeArrowheads="1"/>
          </p:cNvSpPr>
          <p:nvPr/>
        </p:nvSpPr>
        <p:spPr bwMode="auto">
          <a:xfrm>
            <a:off x="323528" y="980728"/>
            <a:ext cx="8568952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/>
            <a:endParaRPr lang="it-IT" sz="14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it-IT" sz="1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Gruppo Acea ha fatto della strategia dell’attenzione verso il cliente un processo fondamentale dell’agire </a:t>
            </a: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d’impresa </a:t>
            </a:r>
            <a:r>
              <a:rPr lang="it-IT" sz="1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sviluppando una politica di ascolto dei propri </a:t>
            </a: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clienti attraverso </a:t>
            </a:r>
            <a:r>
              <a:rPr lang="it-IT" sz="1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rilevazioni periodiche di Customer </a:t>
            </a: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Satisfaction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it-IT" sz="14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1800"/>
              </a:spcBef>
            </a:pP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Le Società oggetto d’indagine in Italia per l</a:t>
            </a:r>
            <a:r>
              <a:rPr lang="it-IT" sz="1400" i="1" dirty="0" smtClean="0">
                <a:solidFill>
                  <a:srgbClr val="000000"/>
                </a:solidFill>
                <a:latin typeface="Verdana"/>
              </a:rPr>
              <a:t>’Area Idrico 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sono: 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Ato 2 Roma 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e i Comuni acquisiti nella 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Provincia di Roma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it-IT" sz="1400" b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Ato 5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it-IT" sz="1400" b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Gori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it-IT" sz="1400" b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Umbra Acque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it-IT" sz="1400" b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Acquedotto del Fiora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it-IT" sz="1400" b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Acque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it-IT" sz="1400" b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Publiacqua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, 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Crea Gestioni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 e</a:t>
            </a:r>
            <a:r>
              <a:rPr lang="it-IT" sz="1400" b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Sogea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it-IT" sz="1400" b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mentre per l’</a:t>
            </a:r>
            <a:r>
              <a:rPr lang="it-IT" sz="1400" i="1" dirty="0" smtClean="0">
                <a:solidFill>
                  <a:srgbClr val="000000"/>
                </a:solidFill>
                <a:latin typeface="Verdana"/>
              </a:rPr>
              <a:t>Area Energia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:</a:t>
            </a:r>
            <a:r>
              <a:rPr lang="it-IT" sz="1400" b="1" i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Acea Energia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it-IT" sz="1400" b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Areti 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e</a:t>
            </a:r>
            <a:r>
              <a:rPr lang="it-IT" sz="1400" b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Illuminazione</a:t>
            </a:r>
            <a:r>
              <a:rPr lang="it-IT" sz="1400" b="1" dirty="0" smtClean="0">
                <a:solidFill>
                  <a:srgbClr val="FF9900"/>
                </a:solidFill>
                <a:latin typeface="Verdana"/>
              </a:rPr>
              <a:t> 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Pubblica</a:t>
            </a:r>
            <a:r>
              <a:rPr lang="it-IT" sz="1400" b="1" dirty="0" smtClean="0">
                <a:solidFill>
                  <a:srgbClr val="FF9900"/>
                </a:solidFill>
                <a:latin typeface="Verdana"/>
              </a:rPr>
              <a:t> 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(Roma). </a:t>
            </a:r>
          </a:p>
          <a:p>
            <a:pPr algn="just">
              <a:spcBef>
                <a:spcPts val="1800"/>
              </a:spcBef>
              <a:buClr>
                <a:srgbClr val="C0504D">
                  <a:lumMod val="60000"/>
                  <a:lumOff val="40000"/>
                </a:srgbClr>
              </a:buClr>
              <a:defRPr/>
            </a:pP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Ogni annualità prevede circa 40.000 interviste su territorio nazionale -  con cadenza di rilevazione semestrale.</a:t>
            </a:r>
          </a:p>
          <a:p>
            <a:pPr algn="just">
              <a:spcBef>
                <a:spcPts val="1800"/>
              </a:spcBef>
              <a:buClr>
                <a:srgbClr val="C0504D">
                  <a:lumMod val="60000"/>
                  <a:lumOff val="40000"/>
                </a:srgbClr>
              </a:buClr>
              <a:defRPr/>
            </a:pP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 il biennio 2015-2016, la Società </a:t>
            </a:r>
            <a:r>
              <a:rPr lang="it-IT" sz="1400" b="1" dirty="0" smtClean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Pragma Srl </a:t>
            </a: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 è occupata della impostazione tecnica della ricerca, della raccolta dati e dell’analisi dei risultati.</a:t>
            </a:r>
          </a:p>
          <a:p>
            <a:pPr algn="just">
              <a:spcBef>
                <a:spcPts val="1800"/>
              </a:spcBef>
              <a:buClr>
                <a:srgbClr val="C0504D">
                  <a:lumMod val="60000"/>
                  <a:lumOff val="40000"/>
                </a:srgbClr>
              </a:buClr>
              <a:defRPr/>
            </a:pP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L’attività di coordinamento all’interno di ACEA è svolta da ACEA Affari Istituzionali ed è diretta da </a:t>
            </a:r>
            <a:r>
              <a:rPr lang="it-IT" sz="1400" i="1" dirty="0" smtClean="0">
                <a:solidFill>
                  <a:srgbClr val="000000"/>
                </a:solidFill>
                <a:latin typeface="Verdana"/>
              </a:rPr>
              <a:t>Pietro Giannotti 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e da </a:t>
            </a:r>
            <a:r>
              <a:rPr lang="it-IT" sz="1400" i="1" dirty="0" smtClean="0">
                <a:solidFill>
                  <a:srgbClr val="000000"/>
                </a:solidFill>
                <a:latin typeface="Verdana"/>
              </a:rPr>
              <a:t>Valentina Muffatto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, in costante collaborazione con le Società interessate. </a:t>
            </a:r>
          </a:p>
          <a:p>
            <a:pPr algn="just">
              <a:spcBef>
                <a:spcPts val="1800"/>
              </a:spcBef>
              <a:buClr>
                <a:srgbClr val="C0504D">
                  <a:lumMod val="60000"/>
                  <a:lumOff val="40000"/>
                </a:srgbClr>
              </a:buClr>
              <a:defRPr/>
            </a:pP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</a:t>
            </a:r>
            <a:r>
              <a:rPr lang="it-IT" sz="1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presente documento restituisce </a:t>
            </a: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 </a:t>
            </a:r>
            <a:r>
              <a:rPr lang="it-IT" sz="1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risultati dell’indagine di </a:t>
            </a:r>
            <a:r>
              <a:rPr lang="it-IT" sz="1400" b="1" dirty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Customer Satisfaction </a:t>
            </a:r>
            <a:r>
              <a:rPr lang="it-IT" sz="1400" b="1" dirty="0" smtClean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rispetto al </a:t>
            </a:r>
            <a:r>
              <a:rPr lang="it-IT" sz="1400" b="1" dirty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servizio offerto dalla Società </a:t>
            </a:r>
            <a:r>
              <a:rPr lang="it-IT" sz="14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ACQUEDOTTO DEL FIORA SpA</a:t>
            </a:r>
            <a:r>
              <a:rPr lang="it-IT" sz="1400" b="1" dirty="0" smtClean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it-IT" sz="1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400" b="1" dirty="0" smtClean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 riferimento al secondo </a:t>
            </a:r>
            <a:r>
              <a:rPr lang="it-IT" sz="1400" b="1" dirty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semestre del </a:t>
            </a:r>
            <a:r>
              <a:rPr lang="it-IT" sz="1400" b="1" dirty="0" smtClean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2016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it-IT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1200"/>
              </a:spcBef>
              <a:buClr>
                <a:srgbClr val="C0504D">
                  <a:lumMod val="60000"/>
                  <a:lumOff val="40000"/>
                </a:srgbClr>
              </a:buClr>
              <a:defRPr/>
            </a:pPr>
            <a:endParaRPr lang="it-IT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lvl="1" indent="-285750" algn="just">
              <a:spcBef>
                <a:spcPct val="50000"/>
              </a:spcBef>
              <a:buClr>
                <a:srgbClr val="1F497D">
                  <a:lumMod val="60000"/>
                  <a:lumOff val="40000"/>
                </a:srgbClr>
              </a:buClr>
            </a:pPr>
            <a:endParaRPr lang="it-IT" sz="14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9" name="Object 11"/>
          <p:cNvGraphicFramePr>
            <a:graphicFrameLocks noChangeAspect="1"/>
          </p:cNvGraphicFramePr>
          <p:nvPr/>
        </p:nvGraphicFramePr>
        <p:xfrm>
          <a:off x="747145" y="4078659"/>
          <a:ext cx="7504112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2" name="Grafico" r:id="rId4" imgW="9382230" imgH="6153060" progId="Excel.Chart.8">
                  <p:link updateAutomatic="1"/>
                </p:oleObj>
              </mc:Choice>
              <mc:Fallback>
                <p:oleObj name="Grafico" r:id="rId4" imgW="9382230" imgH="6153060" progId="Excel.Chart.8">
                  <p:link updateAutomatic="1"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145" y="4078659"/>
                        <a:ext cx="7504112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Numero Verde Commerciale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03548" y="878400"/>
            <a:ext cx="8136904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il servizio ricevuto telefonando al Numero Verde, che voto dà ad Acquedotto del Fiora?”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8381" name="Object 13"/>
          <p:cNvGraphicFramePr>
            <a:graphicFrameLocks noChangeAspect="1"/>
          </p:cNvGraphicFramePr>
          <p:nvPr/>
        </p:nvGraphicFramePr>
        <p:xfrm>
          <a:off x="898525" y="1158875"/>
          <a:ext cx="8442325" cy="553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3" name="Grafico" r:id="rId6" imgW="9382230" imgH="6153060" progId="Excel.Chart.8">
                  <p:link updateAutomatic="1"/>
                </p:oleObj>
              </mc:Choice>
              <mc:Fallback>
                <p:oleObj name="Grafico" r:id="rId6" imgW="9382230" imgH="6153060" progId="Excel.Chart.8">
                  <p:link updateAutomatic="1"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1158875"/>
                        <a:ext cx="8442325" cy="553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CasellaDiTesto 27"/>
          <p:cNvSpPr txBox="1">
            <a:spLocks noChangeArrowheads="1"/>
          </p:cNvSpPr>
          <p:nvPr/>
        </p:nvSpPr>
        <p:spPr bwMode="auto">
          <a:xfrm>
            <a:off x="3563888" y="3933056"/>
            <a:ext cx="2016224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1050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VOTO MEDIO</a:t>
            </a:r>
            <a:endParaRPr lang="it-IT" sz="1050" i="1" dirty="0">
              <a:solidFill>
                <a:srgbClr val="00206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9" name="Gruppo 38"/>
          <p:cNvGrpSpPr/>
          <p:nvPr/>
        </p:nvGrpSpPr>
        <p:grpSpPr>
          <a:xfrm>
            <a:off x="6564474" y="5229200"/>
            <a:ext cx="616566" cy="436124"/>
            <a:chOff x="6732320" y="128207"/>
            <a:chExt cx="616566" cy="436124"/>
          </a:xfrm>
        </p:grpSpPr>
        <p:pic>
          <p:nvPicPr>
            <p:cNvPr id="40" name="Immagine 39" descr="graph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43078" y="137108"/>
              <a:ext cx="605808" cy="427223"/>
            </a:xfrm>
            <a:prstGeom prst="rect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41" name="CasellaDiTesto 40"/>
            <p:cNvSpPr txBox="1"/>
            <p:nvPr/>
          </p:nvSpPr>
          <p:spPr bwMode="auto">
            <a:xfrm>
              <a:off x="6732320" y="128207"/>
              <a:ext cx="612000" cy="19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defTabSz="384175">
                <a:lnSpc>
                  <a:spcPts val="800"/>
                </a:lnSpc>
                <a:buClr>
                  <a:srgbClr val="FF3300"/>
                </a:buClr>
                <a:tabLst>
                  <a:tab pos="863600" algn="l"/>
                  <a:tab pos="1341438" algn="l"/>
                  <a:tab pos="1798638" algn="l"/>
                  <a:tab pos="2332038" algn="l"/>
                  <a:tab pos="2768600" algn="l"/>
                  <a:tab pos="3322638" algn="l"/>
                  <a:tab pos="3763963" algn="l"/>
                  <a:tab pos="4221163" algn="l"/>
                  <a:tab pos="4664075" algn="l"/>
                  <a:tab pos="5197475" algn="l"/>
                  <a:tab pos="5745163" algn="l"/>
                  <a:tab pos="6278563" algn="l"/>
                  <a:tab pos="6904038" algn="l"/>
                  <a:tab pos="7437438" algn="l"/>
                  <a:tab pos="7894638" algn="l"/>
                  <a:tab pos="7985125" algn="l"/>
                  <a:tab pos="8335963" algn="l"/>
                  <a:tab pos="8793163" algn="l"/>
                  <a:tab pos="8975725" algn="l"/>
                </a:tabLst>
              </a:pPr>
              <a:r>
                <a:rPr lang="it-IT" sz="800" dirty="0">
                  <a:solidFill>
                    <a:prstClr val="white">
                      <a:lumMod val="50000"/>
                    </a:prstClr>
                  </a:solidFill>
                </a:rPr>
                <a:t>Trend </a:t>
              </a:r>
            </a:p>
          </p:txBody>
        </p:sp>
      </p:grpSp>
      <p:sp>
        <p:nvSpPr>
          <p:cNvPr id="45" name="CasellaDiTesto 44"/>
          <p:cNvSpPr txBox="1"/>
          <p:nvPr/>
        </p:nvSpPr>
        <p:spPr bwMode="auto">
          <a:xfrm>
            <a:off x="2628379" y="3041238"/>
            <a:ext cx="1584326" cy="4693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insoddisfatti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1-5)</a:t>
            </a:r>
          </a:p>
        </p:txBody>
      </p:sp>
      <p:sp>
        <p:nvSpPr>
          <p:cNvPr id="46" name="CasellaDiTesto 45"/>
          <p:cNvSpPr txBox="1"/>
          <p:nvPr/>
        </p:nvSpPr>
        <p:spPr bwMode="auto">
          <a:xfrm>
            <a:off x="2628379" y="1698706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molto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8-10)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7" name="CasellaDiTesto 46"/>
          <p:cNvSpPr txBox="1"/>
          <p:nvPr/>
        </p:nvSpPr>
        <p:spPr bwMode="auto">
          <a:xfrm>
            <a:off x="2628379" y="2325818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mediamente 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6-7)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4" name="Rettangolo arrotondato 13"/>
          <p:cNvSpPr/>
          <p:nvPr/>
        </p:nvSpPr>
        <p:spPr>
          <a:xfrm>
            <a:off x="3618000" y="6539477"/>
            <a:ext cx="190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NUMERO VERDE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Numero Verde Commerciale</a:t>
            </a:r>
          </a:p>
        </p:txBody>
      </p:sp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119063" y="981075"/>
          <a:ext cx="8910637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7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3" y="981075"/>
                        <a:ext cx="8910637" cy="583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503548" y="878400"/>
            <a:ext cx="8136904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il servizio ricevuto telefonando al Numero Verde, che voto dà ad Acquedotto del Fiora?”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3618000" y="6539477"/>
            <a:ext cx="190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NUMERO VERDE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21" name="Object 5"/>
          <p:cNvGraphicFramePr>
            <a:graphicFrameLocks noChangeAspect="1"/>
          </p:cNvGraphicFramePr>
          <p:nvPr/>
        </p:nvGraphicFramePr>
        <p:xfrm>
          <a:off x="-978855" y="1460500"/>
          <a:ext cx="8442326" cy="553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2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78855" y="1460500"/>
                        <a:ext cx="8442326" cy="553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Indicatori di performance</a:t>
            </a:r>
            <a:endParaRPr lang="it-IT" dirty="0"/>
          </a:p>
        </p:txBody>
      </p:sp>
      <p:sp>
        <p:nvSpPr>
          <p:cNvPr id="23" name="Ovale 22"/>
          <p:cNvSpPr/>
          <p:nvPr/>
        </p:nvSpPr>
        <p:spPr>
          <a:xfrm>
            <a:off x="7092447" y="2970217"/>
            <a:ext cx="468000" cy="46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300" b="1" kern="0" dirty="0" smtClean="0">
                <a:solidFill>
                  <a:prstClr val="white"/>
                </a:solidFill>
              </a:rPr>
              <a:t>21,0</a:t>
            </a:r>
            <a:endParaRPr lang="it-IT" sz="1300" b="1" kern="0" dirty="0">
              <a:solidFill>
                <a:prstClr val="white"/>
              </a:solidFill>
            </a:endParaRPr>
          </a:p>
        </p:txBody>
      </p:sp>
      <p:sp>
        <p:nvSpPr>
          <p:cNvPr id="24" name="Ovale 23"/>
          <p:cNvSpPr/>
          <p:nvPr/>
        </p:nvSpPr>
        <p:spPr>
          <a:xfrm>
            <a:off x="7146447" y="2156582"/>
            <a:ext cx="360000" cy="36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050" b="1" kern="0" dirty="0" smtClean="0">
                <a:solidFill>
                  <a:prstClr val="white"/>
                </a:solidFill>
              </a:rPr>
              <a:t>13,0</a:t>
            </a:r>
            <a:endParaRPr lang="it-IT" sz="1050" b="1" kern="0" dirty="0">
              <a:solidFill>
                <a:prstClr val="white"/>
              </a:solidFill>
            </a:endParaRPr>
          </a:p>
        </p:txBody>
      </p:sp>
      <p:sp>
        <p:nvSpPr>
          <p:cNvPr id="27" name="Ovale 26"/>
          <p:cNvSpPr/>
          <p:nvPr/>
        </p:nvSpPr>
        <p:spPr>
          <a:xfrm>
            <a:off x="7074447" y="5547719"/>
            <a:ext cx="504000" cy="504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b="1" kern="0" dirty="0" smtClean="0">
                <a:solidFill>
                  <a:prstClr val="white"/>
                </a:solidFill>
              </a:rPr>
              <a:t>31,5</a:t>
            </a:r>
            <a:endParaRPr lang="it-IT" sz="1400" b="1" kern="0" dirty="0">
              <a:solidFill>
                <a:prstClr val="white"/>
              </a:solidFill>
            </a:endParaRPr>
          </a:p>
        </p:txBody>
      </p:sp>
      <p:sp>
        <p:nvSpPr>
          <p:cNvPr id="31" name="Ovale 30"/>
          <p:cNvSpPr/>
          <p:nvPr/>
        </p:nvSpPr>
        <p:spPr>
          <a:xfrm>
            <a:off x="7074447" y="4682424"/>
            <a:ext cx="504000" cy="504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b="1" kern="0" dirty="0" smtClean="0">
                <a:solidFill>
                  <a:prstClr val="white"/>
                </a:solidFill>
              </a:rPr>
              <a:t>29,5</a:t>
            </a:r>
            <a:endParaRPr lang="it-IT" sz="1400" b="1" kern="0" dirty="0">
              <a:solidFill>
                <a:prstClr val="white"/>
              </a:solidFill>
            </a:endParaRPr>
          </a:p>
        </p:txBody>
      </p:sp>
      <p:sp>
        <p:nvSpPr>
          <p:cNvPr id="32" name="Ovale 31"/>
          <p:cNvSpPr/>
          <p:nvPr/>
        </p:nvSpPr>
        <p:spPr>
          <a:xfrm>
            <a:off x="6984447" y="3717112"/>
            <a:ext cx="684000" cy="684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b="1" kern="0" dirty="0" smtClean="0">
                <a:solidFill>
                  <a:prstClr val="white"/>
                </a:solidFill>
              </a:rPr>
              <a:t>48,5</a:t>
            </a:r>
            <a:endParaRPr lang="it-IT" b="1" kern="0" dirty="0">
              <a:solidFill>
                <a:prstClr val="white"/>
              </a:solidFill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5706447" y="1862465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IMPORTANZA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 citazione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1439832" y="1862465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Soddisfatti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voto 6-10)</a:t>
            </a:r>
            <a:endParaRPr lang="it-IT" sz="1200" cap="all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899592" y="895003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Per ognuno degli aspetti, quanto è stato soddisfatto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?” 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5472495" y="895003"/>
            <a:ext cx="370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Quali dei seguenti aspetti sono i più importanti?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  <a:endParaRPr lang="it-IT" sz="12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(max 2 risposte)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CasellaDiTesto 46"/>
          <p:cNvSpPr txBox="1">
            <a:spLocks noChangeArrowheads="1"/>
          </p:cNvSpPr>
          <p:nvPr/>
        </p:nvSpPr>
        <p:spPr bwMode="auto">
          <a:xfrm>
            <a:off x="4643070" y="1884266"/>
            <a:ext cx="1044032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90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VOTO MEDIO</a:t>
            </a:r>
            <a:endParaRPr lang="it-IT" sz="900" i="1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8" name="Connettore 1 47"/>
          <p:cNvCxnSpPr/>
          <p:nvPr/>
        </p:nvCxnSpPr>
        <p:spPr>
          <a:xfrm>
            <a:off x="5598332" y="967011"/>
            <a:ext cx="0" cy="507600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tangolo arrotondato 48"/>
          <p:cNvSpPr/>
          <p:nvPr/>
        </p:nvSpPr>
        <p:spPr>
          <a:xfrm>
            <a:off x="4949086" y="2222814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7,9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sp>
        <p:nvSpPr>
          <p:cNvPr id="50" name="Rettangolo arrotondato 49"/>
          <p:cNvSpPr/>
          <p:nvPr/>
        </p:nvSpPr>
        <p:spPr>
          <a:xfrm>
            <a:off x="4949086" y="3081525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7,7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sp>
        <p:nvSpPr>
          <p:cNvPr id="51" name="Rettangolo arrotondato 50"/>
          <p:cNvSpPr/>
          <p:nvPr/>
        </p:nvSpPr>
        <p:spPr>
          <a:xfrm>
            <a:off x="4949086" y="3955371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8,0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sp>
        <p:nvSpPr>
          <p:cNvPr id="52" name="Rettangolo arrotondato 51"/>
          <p:cNvSpPr/>
          <p:nvPr/>
        </p:nvSpPr>
        <p:spPr>
          <a:xfrm>
            <a:off x="4949086" y="4806020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8,1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sp>
        <p:nvSpPr>
          <p:cNvPr id="53" name="Rettangolo arrotondato 52"/>
          <p:cNvSpPr/>
          <p:nvPr/>
        </p:nvSpPr>
        <p:spPr>
          <a:xfrm>
            <a:off x="4949086" y="5686086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8,0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graphicFrame>
        <p:nvGraphicFramePr>
          <p:cNvPr id="54" name="Tabella 53"/>
          <p:cNvGraphicFramePr>
            <a:graphicFrameLocks noGrp="1"/>
          </p:cNvGraphicFramePr>
          <p:nvPr/>
        </p:nvGraphicFramePr>
        <p:xfrm>
          <a:off x="71720" y="2095020"/>
          <a:ext cx="1980000" cy="4366103"/>
        </p:xfrm>
        <a:graphic>
          <a:graphicData uri="http://schemas.openxmlformats.org/drawingml/2006/table">
            <a:tbl>
              <a:tblPr/>
              <a:tblGrid>
                <a:gridCol w="1980000"/>
              </a:tblGrid>
              <a:tr h="8856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FACILITÀ DI SEGUIRE </a:t>
                      </a:r>
                    </a:p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IL RISPONDITORE AUTOMATICO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56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TEMPI DI ATTESA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56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COMPETENZA DELL'OPERATORE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370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CORTESIA E DISPONIBILITÀ DELL'OPERATORE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56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CHIAREZZA INFORMAZIONI FORNITE DALL'OPERATORE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108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2" name="Rettangolo arrotondato 21"/>
          <p:cNvSpPr/>
          <p:nvPr/>
        </p:nvSpPr>
        <p:spPr>
          <a:xfrm>
            <a:off x="3618000" y="6539477"/>
            <a:ext cx="190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NUMERO VERDE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554" name="Picture 2"/>
          <p:cNvPicPr>
            <a:picLocks noChangeAspect="1" noChangeArrowheads="1"/>
          </p:cNvPicPr>
          <p:nvPr/>
        </p:nvPicPr>
        <p:blipFill>
          <a:blip r:embed="rId2" cstate="print"/>
          <a:srcRect l="5445" t="21046" r="33928" b="12227"/>
          <a:stretch>
            <a:fillRect/>
          </a:stretch>
        </p:blipFill>
        <p:spPr bwMode="auto">
          <a:xfrm>
            <a:off x="1553452" y="1129772"/>
            <a:ext cx="5976824" cy="448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1344505" y="1772816"/>
            <a:ext cx="3603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+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1325455" y="4779986"/>
            <a:ext cx="360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-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2542380" y="6022478"/>
            <a:ext cx="5048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-</a:t>
            </a:r>
          </a:p>
        </p:txBody>
      </p:sp>
      <p:sp>
        <p:nvSpPr>
          <p:cNvPr id="25" name="Text Box 33"/>
          <p:cNvSpPr txBox="1">
            <a:spLocks noChangeArrowheads="1"/>
          </p:cNvSpPr>
          <p:nvPr/>
        </p:nvSpPr>
        <p:spPr bwMode="auto">
          <a:xfrm>
            <a:off x="5904705" y="6022478"/>
            <a:ext cx="5032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+</a:t>
            </a:r>
          </a:p>
        </p:txBody>
      </p:sp>
      <p:sp>
        <p:nvSpPr>
          <p:cNvPr id="29" name="Text Box 1039"/>
          <p:cNvSpPr txBox="1">
            <a:spLocks noChangeArrowheads="1"/>
          </p:cNvSpPr>
          <p:nvPr/>
        </p:nvSpPr>
        <p:spPr bwMode="auto">
          <a:xfrm rot="16200000">
            <a:off x="563505" y="3130634"/>
            <a:ext cx="18002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600"/>
              </a:spcBef>
              <a:spcAft>
                <a:spcPts val="0"/>
              </a:spcAft>
              <a:defRPr/>
            </a:pPr>
            <a:r>
              <a:rPr lang="it-IT" sz="1400" b="1" kern="0" dirty="0" smtClean="0">
                <a:solidFill>
                  <a:srgbClr val="333333"/>
                </a:solidFill>
              </a:rPr>
              <a:t>SODDISFAZIONE</a:t>
            </a:r>
            <a:endParaRPr lang="it-IT" sz="1400" b="1" kern="0" dirty="0">
              <a:solidFill>
                <a:srgbClr val="333333"/>
              </a:solidFill>
            </a:endParaRPr>
          </a:p>
          <a:p>
            <a:pPr algn="ctr" eaLnBrk="0" fontAlgn="auto" hangingPunct="0">
              <a:spcBef>
                <a:spcPts val="600"/>
              </a:spcBef>
              <a:spcAft>
                <a:spcPts val="0"/>
              </a:spcAft>
              <a:defRPr/>
            </a:pPr>
            <a:endParaRPr lang="it-IT" sz="1400" b="1" kern="0" dirty="0">
              <a:solidFill>
                <a:srgbClr val="333333"/>
              </a:solidFill>
            </a:endParaRPr>
          </a:p>
        </p:txBody>
      </p:sp>
      <p:sp>
        <p:nvSpPr>
          <p:cNvPr id="30" name="Line 1049"/>
          <p:cNvSpPr>
            <a:spLocks noChangeShapeType="1"/>
          </p:cNvSpPr>
          <p:nvPr/>
        </p:nvSpPr>
        <p:spPr bwMode="auto">
          <a:xfrm flipV="1">
            <a:off x="1515955" y="2324100"/>
            <a:ext cx="0" cy="220980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 wrap="none"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31" name="Line 1050"/>
          <p:cNvSpPr>
            <a:spLocks noChangeShapeType="1"/>
          </p:cNvSpPr>
          <p:nvPr/>
        </p:nvSpPr>
        <p:spPr bwMode="auto">
          <a:xfrm flipV="1">
            <a:off x="3495104" y="6188544"/>
            <a:ext cx="2057400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32" name="Text Box 1038"/>
          <p:cNvSpPr txBox="1">
            <a:spLocks noChangeArrowheads="1"/>
          </p:cNvSpPr>
          <p:nvPr/>
        </p:nvSpPr>
        <p:spPr bwMode="auto">
          <a:xfrm>
            <a:off x="2148111" y="6177481"/>
            <a:ext cx="47513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kern="0" dirty="0" smtClean="0">
                <a:solidFill>
                  <a:srgbClr val="333333"/>
                </a:solidFill>
              </a:rPr>
              <a:t>IMPORTANZA</a:t>
            </a:r>
            <a:endParaRPr lang="it-IT" sz="1400" b="1" kern="0" dirty="0">
              <a:solidFill>
                <a:srgbClr val="000000"/>
              </a:solidFill>
            </a:endParaRPr>
          </a:p>
        </p:txBody>
      </p:sp>
      <p:sp>
        <p:nvSpPr>
          <p:cNvPr id="33" name="Text Box 2052"/>
          <p:cNvSpPr txBox="1">
            <a:spLocks noChangeArrowheads="1"/>
          </p:cNvSpPr>
          <p:nvPr/>
        </p:nvSpPr>
        <p:spPr bwMode="auto">
          <a:xfrm>
            <a:off x="4524248" y="790408"/>
            <a:ext cx="2862000" cy="468000"/>
          </a:xfrm>
          <a:prstGeom prst="rect">
            <a:avLst/>
          </a:prstGeom>
          <a:noFill/>
          <a:ln w="6350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ASPETTI IMPORTANTI CON </a:t>
            </a:r>
          </a:p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PERFORMANCE BUONE  </a:t>
            </a:r>
            <a:r>
              <a:rPr lang="it-IT" sz="12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 </a:t>
            </a:r>
            <a:r>
              <a:rPr lang="it-IT" sz="1400" b="1" u="sng" kern="0" cap="all" dirty="0" smtClean="0">
                <a:solidFill>
                  <a:srgbClr val="009900"/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COMUNICARE</a:t>
            </a:r>
            <a:endParaRPr lang="it-IT" sz="1200" b="1" u="sng" kern="0" dirty="0">
              <a:solidFill>
                <a:srgbClr val="009900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54" name="Rectangle 23"/>
          <p:cNvSpPr>
            <a:spLocks noChangeArrowheads="1"/>
          </p:cNvSpPr>
          <p:nvPr/>
        </p:nvSpPr>
        <p:spPr bwMode="auto">
          <a:xfrm>
            <a:off x="1671237" y="3431457"/>
            <a:ext cx="2160587" cy="2270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defTabSz="449263">
              <a:buClr>
                <a:srgbClr val="000000"/>
              </a:buClr>
              <a:buSzPct val="100000"/>
              <a:buFont typeface="Times" pitchFamily="18" charset="0"/>
              <a:buNone/>
              <a:defRPr/>
            </a:pPr>
            <a:r>
              <a:rPr lang="it-IT" sz="900" dirty="0">
                <a:solidFill>
                  <a:schemeClr val="tx1"/>
                </a:solidFill>
                <a:latin typeface="+mn-lt"/>
              </a:rPr>
              <a:t>Soddisfazione </a:t>
            </a:r>
            <a:r>
              <a:rPr lang="it-IT" sz="900" dirty="0" smtClean="0">
                <a:solidFill>
                  <a:schemeClr val="tx1"/>
                </a:solidFill>
                <a:latin typeface="+mn-lt"/>
              </a:rPr>
              <a:t>media: </a:t>
            </a:r>
            <a:r>
              <a:rPr lang="it-IT" sz="900" b="1" dirty="0" smtClean="0">
                <a:solidFill>
                  <a:schemeClr val="tx1"/>
                </a:solidFill>
                <a:latin typeface="+mn-lt"/>
              </a:rPr>
              <a:t>92,1%</a:t>
            </a:r>
            <a:endParaRPr lang="it-IT" sz="9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Rectangle 23"/>
          <p:cNvSpPr>
            <a:spLocks noChangeArrowheads="1"/>
          </p:cNvSpPr>
          <p:nvPr/>
        </p:nvSpPr>
        <p:spPr bwMode="auto">
          <a:xfrm rot="16200000">
            <a:off x="3674491" y="1963767"/>
            <a:ext cx="1506538" cy="1444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>
              <a:buClr>
                <a:srgbClr val="000000"/>
              </a:buClr>
              <a:buSzPct val="100000"/>
              <a:buFont typeface="Times" pitchFamily="18" charset="0"/>
              <a:buNone/>
              <a:defRPr/>
            </a:pPr>
            <a:r>
              <a:rPr lang="it-IT" sz="900" dirty="0">
                <a:solidFill>
                  <a:schemeClr val="tx1"/>
                </a:solidFill>
                <a:latin typeface="+mn-lt"/>
              </a:rPr>
              <a:t>Importanza media: </a:t>
            </a:r>
            <a:r>
              <a:rPr lang="it-IT" sz="900" b="1" dirty="0" smtClean="0">
                <a:solidFill>
                  <a:schemeClr val="tx1"/>
                </a:solidFill>
                <a:latin typeface="+mn-lt"/>
              </a:rPr>
              <a:t>20,0%</a:t>
            </a:r>
            <a:endParaRPr lang="it-IT" sz="9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xt Box 2052"/>
          <p:cNvSpPr txBox="1">
            <a:spLocks noChangeArrowheads="1"/>
          </p:cNvSpPr>
          <p:nvPr/>
        </p:nvSpPr>
        <p:spPr bwMode="auto">
          <a:xfrm>
            <a:off x="1648856" y="790408"/>
            <a:ext cx="2862000" cy="468000"/>
          </a:xfrm>
          <a:prstGeom prst="rect">
            <a:avLst/>
          </a:prstGeom>
          <a:noFill/>
          <a:ln w="63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square" lIns="0" rIns="0">
            <a:noAutofit/>
          </a:bodyPr>
          <a:lstStyle/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ASPETTI MENO IMPORTANTI</a:t>
            </a:r>
            <a:r>
              <a:rPr lang="it-IT" sz="1100" b="1" kern="0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 </a:t>
            </a: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CON PERFORMANCE BUONE</a:t>
            </a:r>
            <a:r>
              <a:rPr lang="it-IT" sz="12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 </a:t>
            </a:r>
            <a:r>
              <a:rPr lang="it-IT" sz="12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 </a:t>
            </a:r>
            <a:r>
              <a:rPr lang="it-IT" sz="1400" b="1" u="sng" kern="0" cap="all" dirty="0" smtClean="0">
                <a:solidFill>
                  <a:srgbClr val="FF9900"/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VALORIZZARE</a:t>
            </a:r>
            <a:endParaRPr lang="it-IT" sz="1400" b="1" u="sng" kern="0" dirty="0">
              <a:solidFill>
                <a:srgbClr val="FF9900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38" name="Text Box 2052"/>
          <p:cNvSpPr txBox="1">
            <a:spLocks noChangeArrowheads="1"/>
          </p:cNvSpPr>
          <p:nvPr/>
        </p:nvSpPr>
        <p:spPr bwMode="auto">
          <a:xfrm>
            <a:off x="4524248" y="5613560"/>
            <a:ext cx="2862000" cy="468000"/>
          </a:xfrm>
          <a:prstGeom prst="rect">
            <a:avLst/>
          </a:prstGeom>
          <a:noFill/>
          <a:ln w="635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ASPETTI IMPORTANTI </a:t>
            </a: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ea typeface="ＭＳ Ｐゴシック" pitchFamily="34" charset="-128"/>
                <a:cs typeface="Arial" charset="0"/>
              </a:rPr>
              <a:t>CON </a:t>
            </a:r>
          </a:p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ea typeface="ＭＳ Ｐゴシック" pitchFamily="34" charset="-128"/>
                <a:cs typeface="Arial" charset="0"/>
              </a:rPr>
              <a:t>PERFORMANCE INFERIORI  </a:t>
            </a:r>
            <a:r>
              <a:rPr lang="it-IT" sz="12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 </a:t>
            </a:r>
            <a:r>
              <a:rPr lang="it-IT" sz="1400" b="1" u="sng" kern="0" cap="all" dirty="0" smtClean="0">
                <a:solidFill>
                  <a:srgbClr val="0070C0"/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INVESTIRE</a:t>
            </a:r>
            <a:endParaRPr lang="it-IT" sz="1200" b="1" u="sng" kern="0" dirty="0">
              <a:solidFill>
                <a:srgbClr val="0070C0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39" name="Text Box 2052"/>
          <p:cNvSpPr txBox="1">
            <a:spLocks noChangeArrowheads="1"/>
          </p:cNvSpPr>
          <p:nvPr/>
        </p:nvSpPr>
        <p:spPr bwMode="auto">
          <a:xfrm>
            <a:off x="1648856" y="5613560"/>
            <a:ext cx="2862000" cy="468000"/>
          </a:xfrm>
          <a:prstGeom prst="rect">
            <a:avLst/>
          </a:prstGeom>
          <a:noFill/>
          <a:ln w="63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0" rIns="0">
            <a:noAutofit/>
          </a:bodyPr>
          <a:lstStyle/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ASPETTI MENO IMPORTANTI CON  PERFORMANCE INFERIORI </a:t>
            </a:r>
            <a:r>
              <a:rPr lang="it-IT" sz="12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 </a:t>
            </a:r>
            <a:r>
              <a:rPr lang="it-IT" sz="1400" b="1" u="sng" kern="0" cap="all" dirty="0" smtClean="0">
                <a:solidFill>
                  <a:srgbClr val="FF0000"/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CONTROLLARE</a:t>
            </a:r>
            <a:endParaRPr lang="it-IT" sz="1200" b="1" u="sng" kern="0" dirty="0">
              <a:solidFill>
                <a:srgbClr val="FF0000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26" name="Titolo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it-IT" dirty="0">
                <a:solidFill>
                  <a:prstClr val="white">
                    <a:lumMod val="50000"/>
                  </a:prstClr>
                </a:solidFill>
              </a:rPr>
              <a:t>Punti</a:t>
            </a:r>
            <a:r>
              <a:rPr lang="it-IT" spc="-300" dirty="0">
                <a:solidFill>
                  <a:prstClr val="white">
                    <a:lumMod val="50000"/>
                  </a:prstClr>
                </a:solidFill>
              </a:rPr>
              <a:t> di </a:t>
            </a:r>
            <a:r>
              <a:rPr lang="it-IT" dirty="0">
                <a:solidFill>
                  <a:prstClr val="white">
                    <a:lumMod val="50000"/>
                  </a:prstClr>
                </a:solidFill>
              </a:rPr>
              <a:t>forza</a:t>
            </a:r>
            <a:r>
              <a:rPr lang="it-IT" spc="-300" dirty="0">
                <a:solidFill>
                  <a:prstClr val="white">
                    <a:lumMod val="50000"/>
                  </a:prstClr>
                </a:solidFill>
              </a:rPr>
              <a:t> e </a:t>
            </a:r>
            <a:r>
              <a:rPr lang="it-IT" dirty="0">
                <a:solidFill>
                  <a:prstClr val="white">
                    <a:lumMod val="50000"/>
                  </a:prstClr>
                </a:solidFill>
              </a:rPr>
              <a:t>priorità</a:t>
            </a:r>
            <a:r>
              <a:rPr lang="it-IT" spc="-300" dirty="0">
                <a:solidFill>
                  <a:prstClr val="white">
                    <a:lumMod val="50000"/>
                  </a:prstClr>
                </a:solidFill>
              </a:rPr>
              <a:t> di </a:t>
            </a:r>
            <a:r>
              <a:rPr lang="it-IT" dirty="0" smtClean="0">
                <a:solidFill>
                  <a:prstClr val="white">
                    <a:lumMod val="50000"/>
                  </a:prstClr>
                </a:solidFill>
              </a:rPr>
              <a:t>intervento</a:t>
            </a:r>
            <a:endParaRPr lang="it-IT" dirty="0"/>
          </a:p>
        </p:txBody>
      </p:sp>
      <p:sp>
        <p:nvSpPr>
          <p:cNvPr id="28" name="Text Box 119"/>
          <p:cNvSpPr txBox="1">
            <a:spLocks noChangeArrowheads="1"/>
          </p:cNvSpPr>
          <p:nvPr/>
        </p:nvSpPr>
        <p:spPr bwMode="auto">
          <a:xfrm>
            <a:off x="6193459" y="0"/>
            <a:ext cx="1914236" cy="537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Numero Verde</a:t>
            </a:r>
          </a:p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Commerciale</a:t>
            </a:r>
          </a:p>
        </p:txBody>
      </p:sp>
      <p:cxnSp>
        <p:nvCxnSpPr>
          <p:cNvPr id="34" name="Connettore 1 33"/>
          <p:cNvCxnSpPr/>
          <p:nvPr/>
        </p:nvCxnSpPr>
        <p:spPr>
          <a:xfrm>
            <a:off x="6156176" y="-16626"/>
            <a:ext cx="0" cy="324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6" name="Object 6"/>
          <p:cNvGraphicFramePr>
            <a:graphicFrameLocks noChangeAspect="1"/>
          </p:cNvGraphicFramePr>
          <p:nvPr/>
        </p:nvGraphicFramePr>
        <p:xfrm>
          <a:off x="898525" y="1158875"/>
          <a:ext cx="8442325" cy="553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9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1158875"/>
                        <a:ext cx="8442325" cy="553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8" name="Object 8"/>
          <p:cNvGraphicFramePr>
            <a:graphicFrameLocks noChangeAspect="1"/>
          </p:cNvGraphicFramePr>
          <p:nvPr/>
        </p:nvGraphicFramePr>
        <p:xfrm>
          <a:off x="818395" y="4078659"/>
          <a:ext cx="7504112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0" name="Grafico" r:id="rId5" imgW="9382230" imgH="6153060" progId="Excel.Chart.8">
                  <p:link updateAutomatic="1"/>
                </p:oleObj>
              </mc:Choice>
              <mc:Fallback>
                <p:oleObj name="Grafico" r:id="rId5" imgW="9382230" imgH="6153060" progId="Excel.Chart.8">
                  <p:link updateAutomatic="1"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395" y="4078659"/>
                        <a:ext cx="7504112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Sportello</a:t>
            </a:r>
            <a:endParaRPr lang="it-IT" dirty="0"/>
          </a:p>
        </p:txBody>
      </p:sp>
      <p:sp>
        <p:nvSpPr>
          <p:cNvPr id="26" name="CasellaDiTesto 25"/>
          <p:cNvSpPr txBox="1">
            <a:spLocks noChangeArrowheads="1"/>
          </p:cNvSpPr>
          <p:nvPr/>
        </p:nvSpPr>
        <p:spPr bwMode="auto">
          <a:xfrm>
            <a:off x="3563888" y="3933056"/>
            <a:ext cx="2016224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1050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VOTO MEDIO</a:t>
            </a:r>
            <a:endParaRPr lang="it-IT" sz="1050" i="1" dirty="0">
              <a:solidFill>
                <a:srgbClr val="00206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8" name="Gruppo 27"/>
          <p:cNvGrpSpPr/>
          <p:nvPr/>
        </p:nvGrpSpPr>
        <p:grpSpPr>
          <a:xfrm>
            <a:off x="7019071" y="5278906"/>
            <a:ext cx="616566" cy="436124"/>
            <a:chOff x="6732320" y="128207"/>
            <a:chExt cx="616566" cy="436124"/>
          </a:xfrm>
        </p:grpSpPr>
        <p:pic>
          <p:nvPicPr>
            <p:cNvPr id="29" name="Immagine 28" descr="graph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43078" y="137108"/>
              <a:ext cx="605808" cy="427223"/>
            </a:xfrm>
            <a:prstGeom prst="rect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38" name="CasellaDiTesto 37"/>
            <p:cNvSpPr txBox="1"/>
            <p:nvPr/>
          </p:nvSpPr>
          <p:spPr bwMode="auto">
            <a:xfrm>
              <a:off x="6732320" y="128207"/>
              <a:ext cx="612000" cy="19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defTabSz="384175">
                <a:lnSpc>
                  <a:spcPts val="800"/>
                </a:lnSpc>
                <a:buClr>
                  <a:srgbClr val="FF3300"/>
                </a:buClr>
                <a:tabLst>
                  <a:tab pos="863600" algn="l"/>
                  <a:tab pos="1341438" algn="l"/>
                  <a:tab pos="1798638" algn="l"/>
                  <a:tab pos="2332038" algn="l"/>
                  <a:tab pos="2768600" algn="l"/>
                  <a:tab pos="3322638" algn="l"/>
                  <a:tab pos="3763963" algn="l"/>
                  <a:tab pos="4221163" algn="l"/>
                  <a:tab pos="4664075" algn="l"/>
                  <a:tab pos="5197475" algn="l"/>
                  <a:tab pos="5745163" algn="l"/>
                  <a:tab pos="6278563" algn="l"/>
                  <a:tab pos="6904038" algn="l"/>
                  <a:tab pos="7437438" algn="l"/>
                  <a:tab pos="7894638" algn="l"/>
                  <a:tab pos="7985125" algn="l"/>
                  <a:tab pos="8335963" algn="l"/>
                  <a:tab pos="8793163" algn="l"/>
                  <a:tab pos="8975725" algn="l"/>
                </a:tabLst>
              </a:pPr>
              <a:r>
                <a:rPr lang="it-IT" sz="800" dirty="0">
                  <a:solidFill>
                    <a:prstClr val="white">
                      <a:lumMod val="50000"/>
                    </a:prstClr>
                  </a:solidFill>
                </a:rPr>
                <a:t>Trend </a:t>
              </a:r>
            </a:p>
          </p:txBody>
        </p:sp>
      </p:grpSp>
      <p:sp>
        <p:nvSpPr>
          <p:cNvPr id="39" name="CasellaDiTesto 38"/>
          <p:cNvSpPr txBox="1"/>
          <p:nvPr/>
        </p:nvSpPr>
        <p:spPr bwMode="auto">
          <a:xfrm>
            <a:off x="2628379" y="3041238"/>
            <a:ext cx="1584326" cy="4693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insoddisfatti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1-5)</a:t>
            </a:r>
          </a:p>
        </p:txBody>
      </p:sp>
      <p:sp>
        <p:nvSpPr>
          <p:cNvPr id="40" name="CasellaDiTesto 39"/>
          <p:cNvSpPr txBox="1"/>
          <p:nvPr/>
        </p:nvSpPr>
        <p:spPr bwMode="auto">
          <a:xfrm>
            <a:off x="2628379" y="1698706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molto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8-10)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1" name="CasellaDiTesto 40"/>
          <p:cNvSpPr txBox="1"/>
          <p:nvPr/>
        </p:nvSpPr>
        <p:spPr bwMode="auto">
          <a:xfrm>
            <a:off x="2628379" y="2325818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mediamente 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6-7)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007604" y="878400"/>
            <a:ext cx="712879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il servizio ricevuto presso lo sportello, che voto dà ad Acquedotto del Fiora?”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3672000" y="6539477"/>
            <a:ext cx="180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SPORTELLO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Sportello</a:t>
            </a:r>
            <a:endParaRPr lang="it-IT" dirty="0"/>
          </a:p>
        </p:txBody>
      </p:sp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119063" y="981075"/>
          <a:ext cx="8910637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9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3" y="981075"/>
                        <a:ext cx="8910637" cy="583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1007604" y="878400"/>
            <a:ext cx="712879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il servizio ricevuto presso lo sportello, che voto dà ad Acquedotto del Fiora?”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3672000" y="6539477"/>
            <a:ext cx="180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SPORTELLO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3" name="Object 5"/>
          <p:cNvGraphicFramePr>
            <a:graphicFrameLocks noChangeAspect="1"/>
          </p:cNvGraphicFramePr>
          <p:nvPr/>
        </p:nvGraphicFramePr>
        <p:xfrm>
          <a:off x="-1043026" y="1149389"/>
          <a:ext cx="8442326" cy="553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4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43026" y="1149389"/>
                        <a:ext cx="8442326" cy="553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Indicatori di performance</a:t>
            </a:r>
            <a:endParaRPr lang="it-IT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899592" y="856800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Per ognuno degli aspetti, quanto è stato soddisfatto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?”  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5472495" y="856800"/>
            <a:ext cx="370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Quali dei seguenti aspetti sono i più importanti?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  <a:endParaRPr lang="it-IT" sz="12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(max 3 risposte)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Ovale 36"/>
          <p:cNvSpPr/>
          <p:nvPr/>
        </p:nvSpPr>
        <p:spPr>
          <a:xfrm>
            <a:off x="7110447" y="2593479"/>
            <a:ext cx="432000" cy="432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200" b="1" kern="0" dirty="0" smtClean="0">
                <a:solidFill>
                  <a:prstClr val="white"/>
                </a:solidFill>
              </a:rPr>
              <a:t>21,9</a:t>
            </a:r>
            <a:endParaRPr lang="it-IT" sz="1200" b="1" kern="0" dirty="0">
              <a:solidFill>
                <a:prstClr val="white"/>
              </a:solidFill>
            </a:endParaRPr>
          </a:p>
        </p:txBody>
      </p:sp>
      <p:sp>
        <p:nvSpPr>
          <p:cNvPr id="38" name="Ovale 37"/>
          <p:cNvSpPr/>
          <p:nvPr/>
        </p:nvSpPr>
        <p:spPr>
          <a:xfrm>
            <a:off x="7110447" y="1871045"/>
            <a:ext cx="432000" cy="432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200" b="1" kern="0" dirty="0" smtClean="0">
                <a:solidFill>
                  <a:prstClr val="white"/>
                </a:solidFill>
              </a:rPr>
              <a:t>20,5</a:t>
            </a:r>
            <a:endParaRPr lang="it-IT" sz="1200" b="1" kern="0" dirty="0">
              <a:solidFill>
                <a:prstClr val="white"/>
              </a:solidFill>
            </a:endParaRPr>
          </a:p>
        </p:txBody>
      </p:sp>
      <p:sp>
        <p:nvSpPr>
          <p:cNvPr id="39" name="Ovale 38"/>
          <p:cNvSpPr/>
          <p:nvPr/>
        </p:nvSpPr>
        <p:spPr>
          <a:xfrm>
            <a:off x="7182447" y="5619400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050" b="1" kern="0" dirty="0" smtClean="0">
                <a:solidFill>
                  <a:prstClr val="white"/>
                </a:solidFill>
              </a:rPr>
              <a:t>5,6</a:t>
            </a:r>
            <a:endParaRPr lang="it-IT" sz="1050" b="1" kern="0" dirty="0">
              <a:solidFill>
                <a:prstClr val="white"/>
              </a:solidFill>
            </a:endParaRPr>
          </a:p>
        </p:txBody>
      </p:sp>
      <p:sp>
        <p:nvSpPr>
          <p:cNvPr id="40" name="Ovale 39"/>
          <p:cNvSpPr/>
          <p:nvPr/>
        </p:nvSpPr>
        <p:spPr>
          <a:xfrm>
            <a:off x="7038447" y="4727316"/>
            <a:ext cx="576000" cy="576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500" b="1" kern="0" dirty="0" smtClean="0">
                <a:solidFill>
                  <a:prstClr val="white"/>
                </a:solidFill>
              </a:rPr>
              <a:t>30,7</a:t>
            </a:r>
          </a:p>
        </p:txBody>
      </p:sp>
      <p:sp>
        <p:nvSpPr>
          <p:cNvPr id="41" name="Ovale 40"/>
          <p:cNvSpPr/>
          <p:nvPr/>
        </p:nvSpPr>
        <p:spPr>
          <a:xfrm>
            <a:off x="6966447" y="3192116"/>
            <a:ext cx="720000" cy="72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b="1" kern="0" dirty="0" smtClean="0">
                <a:solidFill>
                  <a:prstClr val="white"/>
                </a:solidFill>
              </a:rPr>
              <a:t>52,1</a:t>
            </a:r>
            <a:endParaRPr lang="it-IT" b="1" kern="0" dirty="0">
              <a:solidFill>
                <a:prstClr val="white"/>
              </a:solidFill>
            </a:endParaRPr>
          </a:p>
        </p:txBody>
      </p:sp>
      <p:sp>
        <p:nvSpPr>
          <p:cNvPr id="43" name="Ovale 42"/>
          <p:cNvSpPr/>
          <p:nvPr/>
        </p:nvSpPr>
        <p:spPr>
          <a:xfrm>
            <a:off x="7038447" y="4005128"/>
            <a:ext cx="576000" cy="576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500" b="1" kern="0" dirty="0" smtClean="0">
                <a:solidFill>
                  <a:prstClr val="white"/>
                </a:solidFill>
              </a:rPr>
              <a:t>31,6</a:t>
            </a:r>
          </a:p>
        </p:txBody>
      </p:sp>
      <p:sp>
        <p:nvSpPr>
          <p:cNvPr id="28" name="Rettangolo arrotondato 27"/>
          <p:cNvSpPr/>
          <p:nvPr/>
        </p:nvSpPr>
        <p:spPr>
          <a:xfrm>
            <a:off x="3672000" y="6539477"/>
            <a:ext cx="180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SPORTELLO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graphicFrame>
        <p:nvGraphicFramePr>
          <p:cNvPr id="36" name="Tabella 35"/>
          <p:cNvGraphicFramePr>
            <a:graphicFrameLocks noGrp="1"/>
          </p:cNvGraphicFramePr>
          <p:nvPr/>
        </p:nvGraphicFramePr>
        <p:xfrm>
          <a:off x="45437" y="1878277"/>
          <a:ext cx="1980000" cy="4384212"/>
        </p:xfrm>
        <a:graphic>
          <a:graphicData uri="http://schemas.openxmlformats.org/drawingml/2006/table">
            <a:tbl>
              <a:tblPr/>
              <a:tblGrid>
                <a:gridCol w="1980000"/>
              </a:tblGrid>
              <a:tr h="73070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TEMPI DI ATTESA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070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TEMPI DI</a:t>
                      </a:r>
                      <a:r>
                        <a:rPr lang="it-IT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GESTIONE</a:t>
                      </a: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DELL’OPERATORE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2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070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COMPETENZA DELL'OPERATORE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070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CORTESIA E DISPONIBILITÀ DELL'OPERATORE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070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CHIAREZZA DELLE INFORMAZIONI FORNITE DALL'OPERATORE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070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ACCOGLIENZA - </a:t>
                      </a:r>
                    </a:p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COMFORT DEI LOCALI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4" name="Rettangolo arrotondato 43"/>
          <p:cNvSpPr/>
          <p:nvPr/>
        </p:nvSpPr>
        <p:spPr>
          <a:xfrm>
            <a:off x="4949086" y="1948530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8,0</a:t>
            </a:r>
          </a:p>
        </p:txBody>
      </p:sp>
      <p:sp>
        <p:nvSpPr>
          <p:cNvPr id="45" name="Rettangolo arrotondato 44"/>
          <p:cNvSpPr/>
          <p:nvPr/>
        </p:nvSpPr>
        <p:spPr>
          <a:xfrm>
            <a:off x="4949086" y="2690912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8,1</a:t>
            </a:r>
          </a:p>
        </p:txBody>
      </p:sp>
      <p:sp>
        <p:nvSpPr>
          <p:cNvPr id="46" name="Rettangolo arrotondato 45"/>
          <p:cNvSpPr/>
          <p:nvPr/>
        </p:nvSpPr>
        <p:spPr>
          <a:xfrm>
            <a:off x="4949086" y="3413523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8,2</a:t>
            </a:r>
          </a:p>
        </p:txBody>
      </p:sp>
      <p:sp>
        <p:nvSpPr>
          <p:cNvPr id="47" name="Rettangolo arrotondato 46"/>
          <p:cNvSpPr/>
          <p:nvPr/>
        </p:nvSpPr>
        <p:spPr>
          <a:xfrm>
            <a:off x="4949086" y="4175887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8,2</a:t>
            </a:r>
          </a:p>
        </p:txBody>
      </p:sp>
      <p:sp>
        <p:nvSpPr>
          <p:cNvPr id="48" name="Rettangolo arrotondato 47"/>
          <p:cNvSpPr/>
          <p:nvPr/>
        </p:nvSpPr>
        <p:spPr>
          <a:xfrm>
            <a:off x="4949086" y="4903932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8,1</a:t>
            </a:r>
          </a:p>
        </p:txBody>
      </p:sp>
      <p:sp>
        <p:nvSpPr>
          <p:cNvPr id="49" name="Rettangolo arrotondato 48"/>
          <p:cNvSpPr/>
          <p:nvPr/>
        </p:nvSpPr>
        <p:spPr>
          <a:xfrm>
            <a:off x="4949086" y="5632089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8,1</a:t>
            </a:r>
          </a:p>
        </p:txBody>
      </p:sp>
      <p:sp>
        <p:nvSpPr>
          <p:cNvPr id="50" name="CasellaDiTesto 49"/>
          <p:cNvSpPr txBox="1"/>
          <p:nvPr/>
        </p:nvSpPr>
        <p:spPr>
          <a:xfrm>
            <a:off x="5706447" y="1603665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IMPORTANZA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 citazione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1439832" y="1603665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Soddisfatti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voto 6-10)</a:t>
            </a:r>
            <a:endParaRPr lang="it-IT" sz="1200" cap="all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2" name="CasellaDiTesto 51"/>
          <p:cNvSpPr txBox="1">
            <a:spLocks noChangeArrowheads="1"/>
          </p:cNvSpPr>
          <p:nvPr/>
        </p:nvSpPr>
        <p:spPr bwMode="auto">
          <a:xfrm>
            <a:off x="4643070" y="1625466"/>
            <a:ext cx="1044032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90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VOTO MEDIO</a:t>
            </a:r>
            <a:endParaRPr lang="it-IT" sz="900" i="1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3" name="Connettore 1 52"/>
          <p:cNvCxnSpPr/>
          <p:nvPr/>
        </p:nvCxnSpPr>
        <p:spPr>
          <a:xfrm>
            <a:off x="5598332" y="859014"/>
            <a:ext cx="0" cy="529200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578" name="Picture 2"/>
          <p:cNvPicPr>
            <a:picLocks noChangeAspect="1" noChangeArrowheads="1"/>
          </p:cNvPicPr>
          <p:nvPr/>
        </p:nvPicPr>
        <p:blipFill>
          <a:blip r:embed="rId2" cstate="print"/>
          <a:srcRect l="5445" t="21046" r="33928" b="12227"/>
          <a:stretch>
            <a:fillRect/>
          </a:stretch>
        </p:blipFill>
        <p:spPr bwMode="auto">
          <a:xfrm>
            <a:off x="1553452" y="1129772"/>
            <a:ext cx="5976824" cy="448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Punti</a:t>
            </a:r>
            <a:r>
              <a:rPr lang="it-IT" spc="-300" dirty="0" smtClean="0"/>
              <a:t> </a:t>
            </a:r>
            <a:r>
              <a:rPr lang="it-IT" dirty="0" smtClean="0"/>
              <a:t>di</a:t>
            </a:r>
            <a:r>
              <a:rPr lang="it-IT" spc="-300" dirty="0" smtClean="0"/>
              <a:t> </a:t>
            </a:r>
            <a:r>
              <a:rPr lang="it-IT" dirty="0" smtClean="0"/>
              <a:t>forza</a:t>
            </a:r>
            <a:r>
              <a:rPr lang="it-IT" spc="-300" dirty="0" smtClean="0"/>
              <a:t> </a:t>
            </a:r>
            <a:r>
              <a:rPr lang="it-IT" dirty="0" smtClean="0"/>
              <a:t>e</a:t>
            </a:r>
            <a:r>
              <a:rPr lang="it-IT" spc="-300" dirty="0" smtClean="0"/>
              <a:t> </a:t>
            </a:r>
            <a:r>
              <a:rPr lang="it-IT" dirty="0" smtClean="0"/>
              <a:t>priorità</a:t>
            </a:r>
            <a:r>
              <a:rPr lang="it-IT" spc="-300" dirty="0" smtClean="0"/>
              <a:t> </a:t>
            </a:r>
            <a:r>
              <a:rPr lang="it-IT" dirty="0" smtClean="0"/>
              <a:t>di</a:t>
            </a:r>
            <a:r>
              <a:rPr lang="it-IT" spc="-300" dirty="0" smtClean="0"/>
              <a:t> </a:t>
            </a:r>
            <a:r>
              <a:rPr lang="it-IT" dirty="0" smtClean="0"/>
              <a:t>intervento</a:t>
            </a:r>
            <a:endParaRPr lang="it-IT" dirty="0"/>
          </a:p>
        </p:txBody>
      </p:sp>
      <p:cxnSp>
        <p:nvCxnSpPr>
          <p:cNvPr id="4" name="Connettore 1 3"/>
          <p:cNvCxnSpPr/>
          <p:nvPr/>
        </p:nvCxnSpPr>
        <p:spPr>
          <a:xfrm>
            <a:off x="6156176" y="-16626"/>
            <a:ext cx="0" cy="324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1344505" y="1772816"/>
            <a:ext cx="3603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+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1325455" y="4779986"/>
            <a:ext cx="360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-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2542380" y="6022478"/>
            <a:ext cx="5048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-</a:t>
            </a:r>
          </a:p>
        </p:txBody>
      </p:sp>
      <p:sp>
        <p:nvSpPr>
          <p:cNvPr id="25" name="Text Box 33"/>
          <p:cNvSpPr txBox="1">
            <a:spLocks noChangeArrowheads="1"/>
          </p:cNvSpPr>
          <p:nvPr/>
        </p:nvSpPr>
        <p:spPr bwMode="auto">
          <a:xfrm>
            <a:off x="5904705" y="6022478"/>
            <a:ext cx="5032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+</a:t>
            </a:r>
          </a:p>
        </p:txBody>
      </p:sp>
      <p:sp>
        <p:nvSpPr>
          <p:cNvPr id="29" name="Text Box 1039"/>
          <p:cNvSpPr txBox="1">
            <a:spLocks noChangeArrowheads="1"/>
          </p:cNvSpPr>
          <p:nvPr/>
        </p:nvSpPr>
        <p:spPr bwMode="auto">
          <a:xfrm rot="16200000">
            <a:off x="563505" y="3130634"/>
            <a:ext cx="18002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600"/>
              </a:spcBef>
              <a:spcAft>
                <a:spcPts val="0"/>
              </a:spcAft>
              <a:defRPr/>
            </a:pPr>
            <a:r>
              <a:rPr lang="it-IT" sz="1400" b="1" kern="0" dirty="0" smtClean="0">
                <a:solidFill>
                  <a:srgbClr val="333333"/>
                </a:solidFill>
              </a:rPr>
              <a:t>SODDISFAZIONE</a:t>
            </a:r>
            <a:endParaRPr lang="it-IT" sz="1400" b="1" kern="0" dirty="0">
              <a:solidFill>
                <a:srgbClr val="333333"/>
              </a:solidFill>
            </a:endParaRPr>
          </a:p>
          <a:p>
            <a:pPr algn="ctr" eaLnBrk="0" fontAlgn="auto" hangingPunct="0">
              <a:spcBef>
                <a:spcPts val="600"/>
              </a:spcBef>
              <a:spcAft>
                <a:spcPts val="0"/>
              </a:spcAft>
              <a:defRPr/>
            </a:pPr>
            <a:endParaRPr lang="it-IT" sz="1400" b="1" kern="0" dirty="0">
              <a:solidFill>
                <a:srgbClr val="333333"/>
              </a:solidFill>
            </a:endParaRPr>
          </a:p>
        </p:txBody>
      </p:sp>
      <p:sp>
        <p:nvSpPr>
          <p:cNvPr id="30" name="Line 1049"/>
          <p:cNvSpPr>
            <a:spLocks noChangeShapeType="1"/>
          </p:cNvSpPr>
          <p:nvPr/>
        </p:nvSpPr>
        <p:spPr bwMode="auto">
          <a:xfrm flipV="1">
            <a:off x="1515955" y="2324100"/>
            <a:ext cx="0" cy="220980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 wrap="none"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31" name="Line 1050"/>
          <p:cNvSpPr>
            <a:spLocks noChangeShapeType="1"/>
          </p:cNvSpPr>
          <p:nvPr/>
        </p:nvSpPr>
        <p:spPr bwMode="auto">
          <a:xfrm flipV="1">
            <a:off x="3495104" y="6188544"/>
            <a:ext cx="2057400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32" name="Text Box 1038"/>
          <p:cNvSpPr txBox="1">
            <a:spLocks noChangeArrowheads="1"/>
          </p:cNvSpPr>
          <p:nvPr/>
        </p:nvSpPr>
        <p:spPr bwMode="auto">
          <a:xfrm>
            <a:off x="2148111" y="6177481"/>
            <a:ext cx="47513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kern="0" dirty="0" smtClean="0">
                <a:solidFill>
                  <a:srgbClr val="333333"/>
                </a:solidFill>
              </a:rPr>
              <a:t>IMPORTANZA</a:t>
            </a:r>
            <a:endParaRPr lang="it-IT" sz="1400" b="1" kern="0" dirty="0">
              <a:solidFill>
                <a:srgbClr val="000000"/>
              </a:solidFill>
            </a:endParaRPr>
          </a:p>
        </p:txBody>
      </p:sp>
      <p:sp>
        <p:nvSpPr>
          <p:cNvPr id="33" name="Text Box 2052"/>
          <p:cNvSpPr txBox="1">
            <a:spLocks noChangeArrowheads="1"/>
          </p:cNvSpPr>
          <p:nvPr/>
        </p:nvSpPr>
        <p:spPr bwMode="auto">
          <a:xfrm>
            <a:off x="4524248" y="790408"/>
            <a:ext cx="2862000" cy="468000"/>
          </a:xfrm>
          <a:prstGeom prst="rect">
            <a:avLst/>
          </a:prstGeom>
          <a:noFill/>
          <a:ln w="6350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ASPETTI IMPORTANTI CON </a:t>
            </a:r>
          </a:p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PERFORMANCE BUONE  </a:t>
            </a:r>
            <a:r>
              <a:rPr lang="it-IT" sz="12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 </a:t>
            </a:r>
            <a:r>
              <a:rPr lang="it-IT" sz="1400" b="1" u="sng" kern="0" cap="all" dirty="0" smtClean="0">
                <a:solidFill>
                  <a:srgbClr val="009900"/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COMUNICARE</a:t>
            </a:r>
            <a:endParaRPr lang="it-IT" sz="1200" b="1" u="sng" kern="0" dirty="0">
              <a:solidFill>
                <a:srgbClr val="009900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54" name="Rectangle 23"/>
          <p:cNvSpPr>
            <a:spLocks noChangeArrowheads="1"/>
          </p:cNvSpPr>
          <p:nvPr/>
        </p:nvSpPr>
        <p:spPr bwMode="auto">
          <a:xfrm>
            <a:off x="1671237" y="3431457"/>
            <a:ext cx="2160587" cy="2270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defTabSz="449263">
              <a:buClr>
                <a:srgbClr val="000000"/>
              </a:buClr>
              <a:buSzPct val="100000"/>
              <a:buFont typeface="Times" pitchFamily="18" charset="0"/>
              <a:buNone/>
              <a:defRPr/>
            </a:pPr>
            <a:r>
              <a:rPr lang="it-IT" sz="900" dirty="0">
                <a:solidFill>
                  <a:schemeClr val="tx1"/>
                </a:solidFill>
                <a:latin typeface="+mn-lt"/>
              </a:rPr>
              <a:t>Soddisfazione </a:t>
            </a:r>
            <a:r>
              <a:rPr lang="it-IT" sz="900" dirty="0" smtClean="0">
                <a:solidFill>
                  <a:schemeClr val="tx1"/>
                </a:solidFill>
                <a:latin typeface="+mn-lt"/>
              </a:rPr>
              <a:t>media: </a:t>
            </a:r>
            <a:r>
              <a:rPr lang="it-IT" sz="900" b="1" dirty="0" smtClean="0">
                <a:solidFill>
                  <a:schemeClr val="tx1"/>
                </a:solidFill>
                <a:latin typeface="+mn-lt"/>
              </a:rPr>
              <a:t>94,0%</a:t>
            </a:r>
            <a:endParaRPr lang="it-IT" sz="9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Rectangle 23"/>
          <p:cNvSpPr>
            <a:spLocks noChangeArrowheads="1"/>
          </p:cNvSpPr>
          <p:nvPr/>
        </p:nvSpPr>
        <p:spPr bwMode="auto">
          <a:xfrm rot="16200000">
            <a:off x="3644099" y="4705790"/>
            <a:ext cx="1506538" cy="226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defTabSz="449263">
              <a:buClr>
                <a:srgbClr val="000000"/>
              </a:buClr>
              <a:buSzPct val="100000"/>
              <a:buFont typeface="Times" pitchFamily="18" charset="0"/>
              <a:buNone/>
              <a:defRPr/>
            </a:pPr>
            <a:r>
              <a:rPr lang="it-IT" sz="900" dirty="0">
                <a:solidFill>
                  <a:schemeClr val="tx1"/>
                </a:solidFill>
                <a:latin typeface="+mn-lt"/>
              </a:rPr>
              <a:t>Importanza </a:t>
            </a:r>
            <a:r>
              <a:rPr lang="it-IT" sz="900" dirty="0" smtClean="0">
                <a:solidFill>
                  <a:schemeClr val="tx1"/>
                </a:solidFill>
                <a:latin typeface="+mn-lt"/>
              </a:rPr>
              <a:t>media: </a:t>
            </a:r>
            <a:r>
              <a:rPr lang="it-IT" sz="900" b="1" dirty="0" smtClean="0">
                <a:solidFill>
                  <a:schemeClr val="tx1"/>
                </a:solidFill>
                <a:latin typeface="+mn-lt"/>
              </a:rPr>
              <a:t>16,7%</a:t>
            </a:r>
            <a:endParaRPr lang="it-IT" sz="9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xt Box 2052"/>
          <p:cNvSpPr txBox="1">
            <a:spLocks noChangeArrowheads="1"/>
          </p:cNvSpPr>
          <p:nvPr/>
        </p:nvSpPr>
        <p:spPr bwMode="auto">
          <a:xfrm>
            <a:off x="1648856" y="790408"/>
            <a:ext cx="2862000" cy="468000"/>
          </a:xfrm>
          <a:prstGeom prst="rect">
            <a:avLst/>
          </a:prstGeom>
          <a:noFill/>
          <a:ln w="63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square" lIns="0" rIns="0">
            <a:noAutofit/>
          </a:bodyPr>
          <a:lstStyle/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ASPETTI MENO IMPORTANTI</a:t>
            </a:r>
            <a:r>
              <a:rPr lang="it-IT" sz="1100" b="1" kern="0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 </a:t>
            </a: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CON PERFORMANCE BUONE</a:t>
            </a:r>
            <a:r>
              <a:rPr lang="it-IT" sz="12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 </a:t>
            </a:r>
            <a:r>
              <a:rPr lang="it-IT" sz="12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 </a:t>
            </a:r>
            <a:r>
              <a:rPr lang="it-IT" sz="1400" b="1" u="sng" kern="0" cap="all" dirty="0" smtClean="0">
                <a:solidFill>
                  <a:srgbClr val="FF9900"/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VALORIZZARE</a:t>
            </a:r>
            <a:endParaRPr lang="it-IT" sz="1400" b="1" u="sng" kern="0" dirty="0">
              <a:solidFill>
                <a:srgbClr val="FF9900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38" name="Text Box 2052"/>
          <p:cNvSpPr txBox="1">
            <a:spLocks noChangeArrowheads="1"/>
          </p:cNvSpPr>
          <p:nvPr/>
        </p:nvSpPr>
        <p:spPr bwMode="auto">
          <a:xfrm>
            <a:off x="4524248" y="5613560"/>
            <a:ext cx="2862000" cy="468000"/>
          </a:xfrm>
          <a:prstGeom prst="rect">
            <a:avLst/>
          </a:prstGeom>
          <a:noFill/>
          <a:ln w="635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ASPETTI IMPORTANTI </a:t>
            </a: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ea typeface="ＭＳ Ｐゴシック" pitchFamily="34" charset="-128"/>
                <a:cs typeface="Arial" charset="0"/>
              </a:rPr>
              <a:t>CON </a:t>
            </a:r>
          </a:p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ea typeface="ＭＳ Ｐゴシック" pitchFamily="34" charset="-128"/>
                <a:cs typeface="Arial" charset="0"/>
              </a:rPr>
              <a:t>PERFORMANCE INFERIORI  </a:t>
            </a:r>
            <a:r>
              <a:rPr lang="it-IT" sz="12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 </a:t>
            </a:r>
            <a:r>
              <a:rPr lang="it-IT" sz="1400" b="1" u="sng" kern="0" cap="all" dirty="0" smtClean="0">
                <a:solidFill>
                  <a:srgbClr val="0070C0"/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INVESTIRE</a:t>
            </a:r>
            <a:endParaRPr lang="it-IT" sz="1200" b="1" u="sng" kern="0" dirty="0">
              <a:solidFill>
                <a:srgbClr val="0070C0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39" name="Text Box 2052"/>
          <p:cNvSpPr txBox="1">
            <a:spLocks noChangeArrowheads="1"/>
          </p:cNvSpPr>
          <p:nvPr/>
        </p:nvSpPr>
        <p:spPr bwMode="auto">
          <a:xfrm>
            <a:off x="1648856" y="5613560"/>
            <a:ext cx="2862000" cy="468000"/>
          </a:xfrm>
          <a:prstGeom prst="rect">
            <a:avLst/>
          </a:prstGeom>
          <a:noFill/>
          <a:ln w="63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0" rIns="0">
            <a:noAutofit/>
          </a:bodyPr>
          <a:lstStyle/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ASPETTI MENO IMPORTANTI CON  PERFORMANCE INFERIORI </a:t>
            </a:r>
            <a:r>
              <a:rPr lang="it-IT" sz="12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 </a:t>
            </a:r>
            <a:r>
              <a:rPr lang="it-IT" sz="1400" b="1" u="sng" kern="0" cap="all" dirty="0" smtClean="0">
                <a:solidFill>
                  <a:srgbClr val="FF0000"/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CONTROLLARE</a:t>
            </a:r>
            <a:endParaRPr lang="it-IT" sz="1200" b="1" u="sng" kern="0" dirty="0">
              <a:solidFill>
                <a:srgbClr val="FF0000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20" name="Text Box 119"/>
          <p:cNvSpPr txBox="1">
            <a:spLocks noChangeArrowheads="1"/>
          </p:cNvSpPr>
          <p:nvPr/>
        </p:nvSpPr>
        <p:spPr bwMode="auto">
          <a:xfrm>
            <a:off x="6193459" y="0"/>
            <a:ext cx="1914236" cy="30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Sportello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9"/>
          <p:cNvSpPr txBox="1">
            <a:spLocks noChangeArrowheads="1"/>
          </p:cNvSpPr>
          <p:nvPr/>
        </p:nvSpPr>
        <p:spPr bwMode="auto">
          <a:xfrm>
            <a:off x="467544" y="468411"/>
            <a:ext cx="8676456" cy="4873105"/>
          </a:xfrm>
          <a:prstGeom prst="foldedCorner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endParaRPr lang="it-IT" sz="1100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it-IT" sz="3000" dirty="0" smtClean="0">
                <a:solidFill>
                  <a:srgbClr val="39527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Sezione Open: altri temi</a:t>
            </a:r>
          </a:p>
          <a:p>
            <a:pPr marL="355600" indent="-3556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Aspettative sul servizio</a:t>
            </a:r>
          </a:p>
          <a:p>
            <a:pPr marL="355600" indent="-3556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NV Commerciale e Sportello</a:t>
            </a:r>
          </a:p>
          <a:p>
            <a:pPr marL="355600" indent="-3556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Protagonisti del servizio idrico </a:t>
            </a:r>
          </a:p>
          <a:p>
            <a:pPr marL="355600" indent="-3556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Acqua dal rubinetto</a:t>
            </a:r>
          </a:p>
          <a:p>
            <a:pPr marL="355600" indent="-3556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Case dell’Acqua</a:t>
            </a:r>
          </a:p>
          <a:p>
            <a:pPr marL="355600" indent="-3556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Comunicazioni</a:t>
            </a:r>
          </a:p>
          <a:p>
            <a:pPr>
              <a:lnSpc>
                <a:spcPct val="120000"/>
              </a:lnSpc>
              <a:defRPr/>
            </a:pPr>
            <a:r>
              <a:rPr lang="it-IT" sz="3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tangolo 23"/>
          <p:cNvSpPr/>
          <p:nvPr/>
        </p:nvSpPr>
        <p:spPr>
          <a:xfrm>
            <a:off x="324000" y="1454398"/>
            <a:ext cx="8496000" cy="453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Aspetti da migliorare</a:t>
            </a:r>
            <a:endParaRPr lang="it-IT" dirty="0"/>
          </a:p>
        </p:txBody>
      </p:sp>
      <p:cxnSp>
        <p:nvCxnSpPr>
          <p:cNvPr id="7" name="Connettore 1 6"/>
          <p:cNvCxnSpPr/>
          <p:nvPr/>
        </p:nvCxnSpPr>
        <p:spPr>
          <a:xfrm>
            <a:off x="504032" y="2113000"/>
            <a:ext cx="8135937" cy="0"/>
          </a:xfrm>
          <a:prstGeom prst="line">
            <a:avLst/>
          </a:prstGeom>
          <a:ln w="12700">
            <a:solidFill>
              <a:srgbClr val="C81A5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504032" y="3906302"/>
            <a:ext cx="8135937" cy="0"/>
          </a:xfrm>
          <a:prstGeom prst="line">
            <a:avLst/>
          </a:prstGeom>
          <a:ln w="12700">
            <a:solidFill>
              <a:srgbClr val="C81A5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504032" y="4817702"/>
            <a:ext cx="8135937" cy="0"/>
          </a:xfrm>
          <a:prstGeom prst="line">
            <a:avLst/>
          </a:prstGeom>
          <a:ln w="12700">
            <a:solidFill>
              <a:srgbClr val="C81A5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504032" y="5699668"/>
            <a:ext cx="8135937" cy="0"/>
          </a:xfrm>
          <a:prstGeom prst="line">
            <a:avLst/>
          </a:prstGeom>
          <a:ln w="12700">
            <a:solidFill>
              <a:srgbClr val="C81A5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35496" y="1504634"/>
            <a:ext cx="208915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CARATTERISTICHE DELL’ACQUA</a:t>
            </a:r>
            <a:endParaRPr lang="it-IT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it-IT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30,5%</a:t>
            </a:r>
            <a:endParaRPr lang="it-IT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68090" y="1124744"/>
            <a:ext cx="1223962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AREA (NET)</a:t>
            </a:r>
          </a:p>
        </p:txBody>
      </p:sp>
      <p:sp>
        <p:nvSpPr>
          <p:cNvPr id="14" name="Freccia in giù 13"/>
          <p:cNvSpPr/>
          <p:nvPr/>
        </p:nvSpPr>
        <p:spPr>
          <a:xfrm>
            <a:off x="1008634" y="1413669"/>
            <a:ext cx="142875" cy="71437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1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5496" y="5036578"/>
            <a:ext cx="20891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GESTIONE </a:t>
            </a:r>
            <a:r>
              <a:rPr lang="it-IT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DEI TEMPI</a:t>
            </a:r>
            <a:endParaRPr lang="it-IT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it-IT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2,8%</a:t>
            </a:r>
            <a:endParaRPr lang="it-IT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5496" y="2895327"/>
            <a:ext cx="20891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BOLLETTE</a:t>
            </a:r>
            <a:endParaRPr lang="it-IT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it-IT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52,4%</a:t>
            </a:r>
            <a:endParaRPr lang="it-IT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5496" y="4119463"/>
            <a:ext cx="20891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ASPETTI TECNICI</a:t>
            </a:r>
            <a:endParaRPr lang="it-IT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it-IT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15,9%</a:t>
            </a:r>
            <a:endParaRPr lang="it-IT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503548" y="87840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Quali aspetti del servizio idrico fornito ritiene che debbano essere migliorati?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 (risposta multipla)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6516216" y="3500883"/>
            <a:ext cx="1944216" cy="81724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C81A5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pPr lvl="0" algn="ctr"/>
            <a:r>
              <a:rPr lang="it-IT" sz="1400" b="1" cap="all" dirty="0" smtClean="0">
                <a:solidFill>
                  <a:srgbClr val="C81A50"/>
                </a:solidFill>
                <a:latin typeface="+mj-lt"/>
              </a:rPr>
              <a:t>IL 77,7% DEGLI UTENTI SOLLECITA </a:t>
            </a:r>
          </a:p>
          <a:p>
            <a:pPr lvl="0" algn="ctr"/>
            <a:r>
              <a:rPr lang="it-IT" sz="1400" b="1" cap="all" dirty="0" smtClean="0">
                <a:solidFill>
                  <a:srgbClr val="C81A50"/>
                </a:solidFill>
                <a:latin typeface="+mj-lt"/>
              </a:rPr>
              <a:t>UN MIGLIORAMENTO</a:t>
            </a:r>
          </a:p>
        </p:txBody>
      </p:sp>
      <p:sp>
        <p:nvSpPr>
          <p:cNvPr id="20" name="Rettangolo arrotondato 19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graphicFrame>
        <p:nvGraphicFramePr>
          <p:cNvPr id="97286" name="Object 6"/>
          <p:cNvGraphicFramePr>
            <a:graphicFrameLocks noChangeAspect="1"/>
          </p:cNvGraphicFramePr>
          <p:nvPr/>
        </p:nvGraphicFramePr>
        <p:xfrm>
          <a:off x="1048875" y="1454150"/>
          <a:ext cx="7504113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7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8875" y="1454150"/>
                        <a:ext cx="7504113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Metodologia</a:t>
            </a:r>
            <a:r>
              <a:rPr lang="it-IT" spc="-300" dirty="0" smtClean="0"/>
              <a:t>: </a:t>
            </a:r>
            <a:r>
              <a:rPr lang="it-IT" dirty="0" smtClean="0"/>
              <a:t>target</a:t>
            </a:r>
            <a:r>
              <a:rPr lang="it-IT" spc="-300" dirty="0" smtClean="0"/>
              <a:t> </a:t>
            </a:r>
            <a:r>
              <a:rPr lang="it-IT" dirty="0" smtClean="0"/>
              <a:t>e</a:t>
            </a:r>
            <a:r>
              <a:rPr lang="it-IT" spc="-300" dirty="0" smtClean="0"/>
              <a:t> </a:t>
            </a:r>
            <a:r>
              <a:rPr lang="it-IT" dirty="0" smtClean="0"/>
              <a:t>strumenti</a:t>
            </a:r>
            <a:r>
              <a:rPr lang="it-IT" spc="-300" dirty="0" smtClean="0"/>
              <a:t> </a:t>
            </a:r>
            <a:r>
              <a:rPr lang="it-IT" dirty="0" smtClean="0"/>
              <a:t>d’indagine</a:t>
            </a:r>
            <a:endParaRPr lang="it-IT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1" name="Rectangle 205"/>
          <p:cNvSpPr>
            <a:spLocks noChangeArrowheads="1"/>
          </p:cNvSpPr>
          <p:nvPr/>
        </p:nvSpPr>
        <p:spPr bwMode="auto">
          <a:xfrm>
            <a:off x="611560" y="908720"/>
            <a:ext cx="792088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L’analisi di Customer Satisfaction ha previsto la realizzazione di interviste a </a:t>
            </a:r>
            <a:r>
              <a:rPr lang="it-IT" sz="1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campioni rappresentativi </a:t>
            </a: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dei clienti di 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Acquedotto del Fiora. </a:t>
            </a:r>
          </a:p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Hanno partecipato </a:t>
            </a:r>
            <a:r>
              <a:rPr lang="it-IT" sz="1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all’indagine </a:t>
            </a:r>
            <a:r>
              <a:rPr lang="it-IT" sz="14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1.815</a:t>
            </a:r>
            <a:r>
              <a:rPr lang="it-IT" sz="1400" b="1" dirty="0" smtClean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400" b="1" dirty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clienti della </a:t>
            </a:r>
            <a:r>
              <a:rPr lang="it-IT" sz="1400" b="1" dirty="0" smtClean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società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it-IT" sz="1400" b="1" dirty="0" smtClean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it-IT" sz="1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raccolta dei dati è avvenuta </a:t>
            </a: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dal 10 al 20 ottobre 2016. </a:t>
            </a:r>
            <a:endParaRPr lang="it-IT" sz="14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popolazioni </a:t>
            </a:r>
            <a:r>
              <a:rPr lang="it-IT" sz="1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 </a:t>
            </a: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riferimento sono rappresentate:</a:t>
            </a:r>
          </a:p>
          <a:p>
            <a:pPr marL="273050" indent="-273050" algn="just">
              <a:lnSpc>
                <a:spcPct val="11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it-IT" sz="1400" b="1" cap="all" dirty="0" err="1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daLle</a:t>
            </a:r>
            <a:r>
              <a:rPr lang="it-IT" sz="1400" b="1" cap="all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utenze domestiche dirette presenti nei Comuni ricadenti nell’Ambito Territoriale Ottimale – Toscana OMBRONE</a:t>
            </a:r>
            <a:r>
              <a:rPr lang="it-IT" sz="14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endParaRPr lang="it-IT" sz="1400" b="1" cap="all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3050" indent="-273050" algn="just">
              <a:lnSpc>
                <a:spcPct val="11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it-IT" sz="1400" b="1" cap="all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dai clienti che nel periodo precedente la rilevazione hanno contattato acquedotto DEL FIORA per segnalazioni o richieste.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tecnica di raccolta è</a:t>
            </a:r>
            <a:r>
              <a:rPr lang="it-IT" sz="1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C.A.T.I. </a:t>
            </a: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(Computer Assisted Telephone Interview). </a:t>
            </a:r>
          </a:p>
          <a:p>
            <a:pPr marL="273050" indent="-273050" algn="just">
              <a:lnSpc>
                <a:spcPct val="110000"/>
              </a:lnSpc>
              <a:spcBef>
                <a:spcPts val="600"/>
              </a:spcBef>
              <a:buClr>
                <a:srgbClr val="1F497D">
                  <a:lumMod val="60000"/>
                  <a:lumOff val="40000"/>
                </a:srgbClr>
              </a:buClr>
              <a:buFont typeface="Wingdings 3" pitchFamily="18" charset="2"/>
              <a:buChar char="&quot;"/>
            </a:pPr>
            <a:r>
              <a:rPr lang="it-IT" sz="1200" i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L’intervista è stata somministrata alla persona in famiglia che si occupa maggiormente dei rapporti con il fornitore dell’acqua, e/o ha contattato l’azienda per segnalazioni/richieste.</a:t>
            </a:r>
          </a:p>
        </p:txBody>
      </p:sp>
      <p:sp>
        <p:nvSpPr>
          <p:cNvPr id="13" name="Rectangle 205"/>
          <p:cNvSpPr>
            <a:spLocks noChangeArrowheads="1"/>
          </p:cNvSpPr>
          <p:nvPr/>
        </p:nvSpPr>
        <p:spPr bwMode="auto">
          <a:xfrm>
            <a:off x="611560" y="4725144"/>
            <a:ext cx="7920880" cy="15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>
              <a:lnSpc>
                <a:spcPct val="110000"/>
              </a:lnSpc>
              <a:spcBef>
                <a:spcPts val="1200"/>
              </a:spcBef>
              <a:buFont typeface="Arial" pitchFamily="34" charset="0"/>
              <a:buNone/>
            </a:pP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L’indagine generalista ha previsto la somministrazione di questionari online (C.A.W.I.) a un campione di clienti domestici intestatari di utenza diretta. </a:t>
            </a:r>
          </a:p>
          <a:p>
            <a:pPr algn="just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L’universo di riferimento è rappresentato dal totale delle utenze domestiche che hanno fornito all’azienda un indirizzo email.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ttangolo 48"/>
          <p:cNvSpPr/>
          <p:nvPr/>
        </p:nvSpPr>
        <p:spPr>
          <a:xfrm>
            <a:off x="5868144" y="2780928"/>
            <a:ext cx="2880320" cy="1547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2" name="Rettangolo 41"/>
          <p:cNvSpPr/>
          <p:nvPr/>
        </p:nvSpPr>
        <p:spPr>
          <a:xfrm>
            <a:off x="5897733" y="846237"/>
            <a:ext cx="3168352" cy="19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3" name="Titolo 7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  <a:r>
              <a:rPr lang="it-IT" dirty="0" smtClean="0"/>
              <a:t>     NV Commerciale </a:t>
            </a:r>
            <a:endParaRPr lang="it-IT" dirty="0"/>
          </a:p>
        </p:txBody>
      </p:sp>
      <p:grpSp>
        <p:nvGrpSpPr>
          <p:cNvPr id="79" name="Gruppo 78"/>
          <p:cNvGrpSpPr/>
          <p:nvPr/>
        </p:nvGrpSpPr>
        <p:grpSpPr>
          <a:xfrm>
            <a:off x="64070" y="2854800"/>
            <a:ext cx="5372025" cy="1980889"/>
            <a:chOff x="64070" y="2902993"/>
            <a:chExt cx="5372025" cy="1980889"/>
          </a:xfrm>
        </p:grpSpPr>
        <p:sp>
          <p:nvSpPr>
            <p:cNvPr id="3" name="Rettangolo 2"/>
            <p:cNvSpPr/>
            <p:nvPr/>
          </p:nvSpPr>
          <p:spPr>
            <a:xfrm>
              <a:off x="64070" y="2902993"/>
              <a:ext cx="5372025" cy="19661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" name="CasellaDiTesto 3"/>
            <p:cNvSpPr txBox="1"/>
            <p:nvPr/>
          </p:nvSpPr>
          <p:spPr>
            <a:xfrm>
              <a:off x="64070" y="2960278"/>
              <a:ext cx="5328592" cy="1923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rgbClr val="0070C0"/>
                </a:buClr>
              </a:pPr>
              <a:r>
                <a:rPr lang="it-IT" sz="1400" b="1" i="1" u="sng" dirty="0" smtClean="0">
                  <a:solidFill>
                    <a:srgbClr val="0070C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Principali</a:t>
              </a:r>
              <a:r>
                <a:rPr lang="it-IT" sz="1400" b="1" i="1" dirty="0" smtClean="0">
                  <a:solidFill>
                    <a:srgbClr val="0070C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motivi di chiamata</a:t>
              </a:r>
            </a:p>
            <a:p>
              <a:pPr indent="126000">
                <a:spcBef>
                  <a:spcPts val="600"/>
                </a:spcBef>
                <a:buClr>
                  <a:srgbClr val="0070C0"/>
                </a:buClr>
                <a:buFont typeface="Arial" pitchFamily="34" charset="0"/>
                <a:buChar char="•"/>
              </a:pPr>
              <a:r>
                <a:rPr lang="it-IT" sz="1600" dirty="0" smtClean="0"/>
                <a:t>Informazioni su bollette     			26,5%</a:t>
              </a:r>
            </a:p>
            <a:p>
              <a:pPr indent="126000">
                <a:spcBef>
                  <a:spcPts val="600"/>
                </a:spcBef>
                <a:buClr>
                  <a:srgbClr val="0070C0"/>
                </a:buClr>
                <a:buFont typeface="Arial" pitchFamily="34" charset="0"/>
                <a:buChar char="•"/>
              </a:pPr>
              <a:r>
                <a:rPr lang="it-IT" sz="1600" dirty="0" smtClean="0"/>
                <a:t>Richiesta/variazione nuovo contratto/disdetta	20,0%</a:t>
              </a:r>
            </a:p>
            <a:p>
              <a:pPr indent="126000">
                <a:spcBef>
                  <a:spcPts val="600"/>
                </a:spcBef>
                <a:buClr>
                  <a:srgbClr val="0070C0"/>
                </a:buClr>
                <a:buFont typeface="Arial" pitchFamily="34" charset="0"/>
                <a:buChar char="•"/>
              </a:pPr>
              <a:r>
                <a:rPr lang="it-IT" sz="1600" dirty="0" smtClean="0"/>
                <a:t>Richiesta nuovo allaccio/interventi sul contatore	19,5%</a:t>
              </a:r>
            </a:p>
            <a:p>
              <a:pPr indent="126000">
                <a:spcBef>
                  <a:spcPts val="600"/>
                </a:spcBef>
                <a:buClr>
                  <a:srgbClr val="0070C0"/>
                </a:buClr>
                <a:buFont typeface="Arial" pitchFamily="34" charset="0"/>
                <a:buChar char="•"/>
              </a:pPr>
              <a:r>
                <a:rPr lang="it-IT" sz="1600" dirty="0" smtClean="0"/>
                <a:t>Modifica dati anagrafici			13,0%</a:t>
              </a:r>
            </a:p>
            <a:p>
              <a:pPr indent="126000">
                <a:spcBef>
                  <a:spcPts val="600"/>
                </a:spcBef>
                <a:buClr>
                  <a:srgbClr val="0070C0"/>
                </a:buClr>
                <a:buFont typeface="Arial" pitchFamily="34" charset="0"/>
                <a:buChar char="•"/>
              </a:pPr>
              <a:r>
                <a:rPr lang="it-IT" sz="1600" dirty="0" smtClean="0"/>
                <a:t>Rettifica bollette o richieste di duplicato		  8,0%</a:t>
              </a:r>
            </a:p>
          </p:txBody>
        </p:sp>
      </p:grpSp>
      <p:sp>
        <p:nvSpPr>
          <p:cNvPr id="6" name="Rettangolo 5"/>
          <p:cNvSpPr/>
          <p:nvPr/>
        </p:nvSpPr>
        <p:spPr>
          <a:xfrm>
            <a:off x="2680742" y="836712"/>
            <a:ext cx="3168352" cy="19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9882" y="836712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Dove ha reperito il NV?</a:t>
            </a:r>
            <a:endParaRPr lang="it-IT" sz="1400" b="1" i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0" name="Gruppo 29"/>
          <p:cNvGrpSpPr/>
          <p:nvPr/>
        </p:nvGrpSpPr>
        <p:grpSpPr>
          <a:xfrm>
            <a:off x="265287" y="1218238"/>
            <a:ext cx="922337" cy="1130642"/>
            <a:chOff x="251520" y="1196752"/>
            <a:chExt cx="922337" cy="1130642"/>
          </a:xfrm>
        </p:grpSpPr>
        <p:pic>
          <p:nvPicPr>
            <p:cNvPr id="15" name="Picture 6" descr="Risultati immagini per bollett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2239" y="1412777"/>
              <a:ext cx="540899" cy="648072"/>
            </a:xfrm>
            <a:prstGeom prst="rect">
              <a:avLst/>
            </a:prstGeom>
            <a:noFill/>
          </p:spPr>
        </p:pic>
        <p:sp>
          <p:nvSpPr>
            <p:cNvPr id="16" name="CasellaDiTesto 15"/>
            <p:cNvSpPr txBox="1"/>
            <p:nvPr/>
          </p:nvSpPr>
          <p:spPr>
            <a:xfrm>
              <a:off x="332960" y="1988840"/>
              <a:ext cx="759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 smtClean="0">
                  <a:solidFill>
                    <a:prstClr val="black"/>
                  </a:solidFill>
                </a:rPr>
                <a:t>80,5%</a:t>
              </a:r>
              <a:endParaRPr lang="it-IT" sz="1600" dirty="0">
                <a:solidFill>
                  <a:prstClr val="black"/>
                </a:solidFill>
              </a:endParaRPr>
            </a:p>
          </p:txBody>
        </p:sp>
        <p:sp>
          <p:nvSpPr>
            <p:cNvPr id="20" name="CasellaDiTesto 19"/>
            <p:cNvSpPr txBox="1"/>
            <p:nvPr/>
          </p:nvSpPr>
          <p:spPr bwMode="auto">
            <a:xfrm>
              <a:off x="251520" y="1196752"/>
              <a:ext cx="922337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sz="1200" dirty="0" smtClean="0">
                  <a:latin typeface="+mn-lt"/>
                </a:rPr>
                <a:t>BOLLETTA</a:t>
              </a:r>
              <a:endParaRPr lang="it-IT" sz="1200" dirty="0">
                <a:latin typeface="+mn-lt"/>
              </a:endParaRPr>
            </a:p>
          </p:txBody>
        </p:sp>
      </p:grpSp>
      <p:grpSp>
        <p:nvGrpSpPr>
          <p:cNvPr id="29" name="Gruppo 28"/>
          <p:cNvGrpSpPr/>
          <p:nvPr/>
        </p:nvGrpSpPr>
        <p:grpSpPr>
          <a:xfrm>
            <a:off x="1322593" y="1218238"/>
            <a:ext cx="1152128" cy="1130642"/>
            <a:chOff x="1403648" y="1196752"/>
            <a:chExt cx="1152128" cy="1130642"/>
          </a:xfrm>
        </p:grpSpPr>
        <p:pic>
          <p:nvPicPr>
            <p:cNvPr id="21" name="Picture 2" descr="Risultati immagini per sito internet icona"/>
            <p:cNvPicPr>
              <a:picLocks noChangeAspect="1" noChangeArrowheads="1"/>
            </p:cNvPicPr>
            <p:nvPr/>
          </p:nvPicPr>
          <p:blipFill>
            <a:blip r:embed="rId3" cstate="print"/>
            <a:srcRect l="10079" t="11339" r="10079" b="11339"/>
            <a:stretch>
              <a:fillRect/>
            </a:stretch>
          </p:blipFill>
          <p:spPr bwMode="auto">
            <a:xfrm>
              <a:off x="1664585" y="1422301"/>
              <a:ext cx="630254" cy="610361"/>
            </a:xfrm>
            <a:prstGeom prst="rect">
              <a:avLst/>
            </a:prstGeom>
            <a:noFill/>
          </p:spPr>
        </p:pic>
        <p:sp>
          <p:nvSpPr>
            <p:cNvPr id="22" name="CasellaDiTesto 21"/>
            <p:cNvSpPr txBox="1"/>
            <p:nvPr/>
          </p:nvSpPr>
          <p:spPr bwMode="auto">
            <a:xfrm>
              <a:off x="1403648" y="1196752"/>
              <a:ext cx="115212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200" dirty="0" smtClean="0">
                  <a:latin typeface="+mn-lt"/>
                </a:rPr>
                <a:t>SITO INTERNET</a:t>
              </a:r>
              <a:endParaRPr lang="it-IT" sz="1200" dirty="0">
                <a:latin typeface="+mn-lt"/>
              </a:endParaRP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1599984" y="1988840"/>
              <a:ext cx="759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 smtClean="0">
                  <a:solidFill>
                    <a:prstClr val="black"/>
                  </a:solidFill>
                </a:rPr>
                <a:t>14,5%</a:t>
              </a:r>
              <a:endParaRPr lang="it-IT" sz="1600" dirty="0">
                <a:solidFill>
                  <a:prstClr val="black"/>
                </a:solidFill>
              </a:endParaRPr>
            </a:p>
          </p:txBody>
        </p:sp>
      </p:grpSp>
      <p:sp>
        <p:nvSpPr>
          <p:cNvPr id="26" name="CasellaDiTesto 25"/>
          <p:cNvSpPr txBox="1"/>
          <p:nvPr/>
        </p:nvSpPr>
        <p:spPr>
          <a:xfrm>
            <a:off x="69404" y="2418350"/>
            <a:ext cx="2198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Linea subito libera</a:t>
            </a:r>
            <a:endParaRPr lang="it-IT" sz="1600" i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1680563" y="2418350"/>
            <a:ext cx="803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66,5%</a:t>
            </a:r>
            <a:endParaRPr lang="it-IT" sz="1600" dirty="0"/>
          </a:p>
        </p:txBody>
      </p:sp>
      <p:sp>
        <p:nvSpPr>
          <p:cNvPr id="28" name="Rettangolo 27"/>
          <p:cNvSpPr/>
          <p:nvPr/>
        </p:nvSpPr>
        <p:spPr>
          <a:xfrm>
            <a:off x="64070" y="2388026"/>
            <a:ext cx="2520000" cy="368424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691408" y="1513359"/>
            <a:ext cx="20263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chiamata successiva</a:t>
            </a:r>
          </a:p>
        </p:txBody>
      </p:sp>
      <p:sp>
        <p:nvSpPr>
          <p:cNvPr id="34" name="Fumetto 2 33"/>
          <p:cNvSpPr/>
          <p:nvPr/>
        </p:nvSpPr>
        <p:spPr>
          <a:xfrm>
            <a:off x="3040782" y="1966539"/>
            <a:ext cx="3088432" cy="1030413"/>
          </a:xfrm>
          <a:prstGeom prst="wedgeRoundRectCallout">
            <a:avLst>
              <a:gd name="adj1" fmla="val -39222"/>
              <a:gd name="adj2" fmla="val -62999"/>
              <a:gd name="adj3" fmla="val 16667"/>
            </a:avLst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it-IT" sz="1200" i="1" dirty="0" smtClean="0">
                <a:solidFill>
                  <a:srgbClr val="002060"/>
                </a:solidFill>
              </a:rPr>
              <a:t>“Problema irrisolto – persistenza”</a:t>
            </a:r>
          </a:p>
          <a:p>
            <a:pPr algn="ctr" eaLnBrk="0" hangingPunct="0">
              <a:defRPr/>
            </a:pPr>
            <a:r>
              <a:rPr lang="it-IT" sz="1200" i="1" dirty="0" smtClean="0">
                <a:solidFill>
                  <a:srgbClr val="002060"/>
                </a:solidFill>
              </a:rPr>
              <a:t>“Troppo a lungo in attesa, senza poter parlare con nessuno”</a:t>
            </a:r>
          </a:p>
          <a:p>
            <a:pPr algn="ctr" eaLnBrk="0" hangingPunct="0">
              <a:defRPr/>
            </a:pPr>
            <a:r>
              <a:rPr lang="it-IT" sz="1200" i="1" dirty="0" smtClean="0">
                <a:solidFill>
                  <a:srgbClr val="002060"/>
                </a:solidFill>
              </a:rPr>
              <a:t>“Dovevano verificare alcuni aspetti </a:t>
            </a:r>
          </a:p>
          <a:p>
            <a:pPr algn="ctr" eaLnBrk="0" hangingPunct="0">
              <a:defRPr/>
            </a:pPr>
            <a:r>
              <a:rPr lang="it-IT" sz="1200" i="1" dirty="0" smtClean="0">
                <a:solidFill>
                  <a:srgbClr val="002060"/>
                </a:solidFill>
              </a:rPr>
              <a:t>prima di rispondere”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2680742" y="836712"/>
            <a:ext cx="637200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Tentativi per soddisfare la richiesta</a:t>
            </a:r>
            <a:endParaRPr lang="it-IT" sz="1400" b="1" i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Rettangolo arrotondato 35"/>
          <p:cNvSpPr/>
          <p:nvPr/>
        </p:nvSpPr>
        <p:spPr>
          <a:xfrm>
            <a:off x="4427984" y="1196752"/>
            <a:ext cx="1281413" cy="338201"/>
          </a:xfrm>
          <a:prstGeom prst="roundRect">
            <a:avLst>
              <a:gd name="adj" fmla="val 0"/>
            </a:avLst>
          </a:prstGeom>
          <a:noFill/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  <a:scene3d>
            <a:camera prst="orthographicFront"/>
            <a:lightRig rig="threePt" dir="t"/>
          </a:scene3d>
          <a:sp3d>
            <a:bevelT w="63500" h="25400"/>
          </a:sp3d>
        </p:spPr>
        <p:txBody>
          <a:bodyPr wrap="square" lIns="3600" tIns="0" rIns="3600" bIns="0" rtlCol="0" anchor="ctr">
            <a:noAutofit/>
          </a:bodyPr>
          <a:lstStyle/>
          <a:p>
            <a:pPr algn="ctr"/>
            <a:r>
              <a:rPr lang="it-IT" sz="2000" b="1" kern="0" dirty="0" smtClean="0"/>
              <a:t>80,5%</a:t>
            </a:r>
            <a:endParaRPr lang="it-IT" sz="2000" b="1" kern="0" dirty="0"/>
          </a:p>
        </p:txBody>
      </p:sp>
      <p:sp>
        <p:nvSpPr>
          <p:cNvPr id="37" name="Fumetto 2 36"/>
          <p:cNvSpPr/>
          <p:nvPr/>
        </p:nvSpPr>
        <p:spPr>
          <a:xfrm>
            <a:off x="6516216" y="1746066"/>
            <a:ext cx="2232248" cy="621864"/>
          </a:xfrm>
          <a:prstGeom prst="wedgeRoundRectCallout">
            <a:avLst>
              <a:gd name="adj1" fmla="val 40885"/>
              <a:gd name="adj2" fmla="val -75435"/>
              <a:gd name="adj3" fmla="val 16667"/>
            </a:avLst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it-IT" sz="1200" i="1" dirty="0" smtClean="0">
                <a:solidFill>
                  <a:srgbClr val="002060"/>
                </a:solidFill>
              </a:rPr>
              <a:t>Il 58,3% ha tentato di </a:t>
            </a:r>
          </a:p>
          <a:p>
            <a:pPr algn="ctr" eaLnBrk="0" hangingPunct="0">
              <a:defRPr/>
            </a:pPr>
            <a:r>
              <a:rPr lang="it-IT" sz="1200" i="1" dirty="0" smtClean="0">
                <a:solidFill>
                  <a:srgbClr val="002060"/>
                </a:solidFill>
              </a:rPr>
              <a:t>risolvere il problema tramite </a:t>
            </a:r>
          </a:p>
          <a:p>
            <a:pPr algn="ctr" eaLnBrk="0" hangingPunct="0">
              <a:defRPr/>
            </a:pPr>
            <a:r>
              <a:rPr lang="it-IT" sz="1200" i="1" u="sng" dirty="0" smtClean="0">
                <a:solidFill>
                  <a:srgbClr val="002060"/>
                </a:solidFill>
              </a:rPr>
              <a:t>invio di corrispondenza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5960248" y="1196752"/>
            <a:ext cx="294714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altro canale contattato</a:t>
            </a:r>
          </a:p>
        </p:txBody>
      </p:sp>
      <p:sp>
        <p:nvSpPr>
          <p:cNvPr id="40" name="Rettangolo arrotondato 39"/>
          <p:cNvSpPr/>
          <p:nvPr/>
        </p:nvSpPr>
        <p:spPr>
          <a:xfrm>
            <a:off x="7951190" y="1196752"/>
            <a:ext cx="1281413" cy="338201"/>
          </a:xfrm>
          <a:prstGeom prst="roundRect">
            <a:avLst>
              <a:gd name="adj" fmla="val 0"/>
            </a:avLst>
          </a:prstGeom>
          <a:noFill/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  <a:scene3d>
            <a:camera prst="orthographicFront"/>
            <a:lightRig rig="threePt" dir="t"/>
          </a:scene3d>
          <a:sp3d>
            <a:bevelT w="63500" h="25400"/>
          </a:sp3d>
        </p:spPr>
        <p:txBody>
          <a:bodyPr wrap="square" lIns="3600" tIns="0" rIns="3600" bIns="0" rtlCol="0" anchor="ctr">
            <a:noAutofit/>
          </a:bodyPr>
          <a:lstStyle/>
          <a:p>
            <a:pPr algn="ctr"/>
            <a:r>
              <a:rPr lang="it-IT" sz="2000" b="1" kern="0" dirty="0" smtClean="0">
                <a:solidFill>
                  <a:schemeClr val="accent6">
                    <a:lumMod val="75000"/>
                  </a:schemeClr>
                </a:solidFill>
              </a:rPr>
              <a:t>6,0%</a:t>
            </a:r>
            <a:endParaRPr lang="it-IT" sz="2000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2691408" y="1196752"/>
            <a:ext cx="20263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it-IT" sz="16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chiamata</a:t>
            </a:r>
          </a:p>
        </p:txBody>
      </p:sp>
      <p:sp>
        <p:nvSpPr>
          <p:cNvPr id="43" name="Rettangolo arrotondato 42"/>
          <p:cNvSpPr/>
          <p:nvPr/>
        </p:nvSpPr>
        <p:spPr>
          <a:xfrm>
            <a:off x="4427984" y="1525673"/>
            <a:ext cx="1281413" cy="338201"/>
          </a:xfrm>
          <a:prstGeom prst="roundRect">
            <a:avLst>
              <a:gd name="adj" fmla="val 0"/>
            </a:avLst>
          </a:prstGeom>
          <a:noFill/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  <a:scene3d>
            <a:camera prst="orthographicFront"/>
            <a:lightRig rig="threePt" dir="t"/>
          </a:scene3d>
          <a:sp3d>
            <a:bevelT w="63500" h="25400"/>
          </a:sp3d>
        </p:spPr>
        <p:txBody>
          <a:bodyPr wrap="square" lIns="3600" tIns="0" rIns="3600" bIns="0" rtlCol="0" anchor="ctr">
            <a:noAutofit/>
          </a:bodyPr>
          <a:lstStyle/>
          <a:p>
            <a:pPr algn="ctr"/>
            <a:r>
              <a:rPr lang="it-IT" sz="2000" b="1" kern="0" dirty="0" smtClean="0">
                <a:solidFill>
                  <a:schemeClr val="accent6">
                    <a:lumMod val="75000"/>
                  </a:schemeClr>
                </a:solidFill>
              </a:rPr>
              <a:t>19,0%</a:t>
            </a:r>
            <a:endParaRPr lang="it-IT" sz="2000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5724128" y="283377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i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Informazioni coerenti </a:t>
            </a:r>
          </a:p>
          <a:p>
            <a:pPr algn="r"/>
            <a:r>
              <a:rPr lang="it-IT" sz="1400" b="1" i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nei diversi contatti</a:t>
            </a:r>
            <a:endParaRPr lang="it-IT" sz="1400" b="1" i="1" dirty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2" name="Gruppo 51"/>
          <p:cNvGrpSpPr/>
          <p:nvPr/>
        </p:nvGrpSpPr>
        <p:grpSpPr>
          <a:xfrm>
            <a:off x="3347864" y="4941168"/>
            <a:ext cx="6048672" cy="1489176"/>
            <a:chOff x="395536" y="3740024"/>
            <a:chExt cx="6048672" cy="1489176"/>
          </a:xfrm>
        </p:grpSpPr>
        <p:sp>
          <p:nvSpPr>
            <p:cNvPr id="53" name="Rettangolo 52"/>
            <p:cNvSpPr/>
            <p:nvPr/>
          </p:nvSpPr>
          <p:spPr>
            <a:xfrm>
              <a:off x="395536" y="3740024"/>
              <a:ext cx="5616624" cy="14891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54" name="CasellaDiTesto 53"/>
            <p:cNvSpPr txBox="1"/>
            <p:nvPr/>
          </p:nvSpPr>
          <p:spPr>
            <a:xfrm>
              <a:off x="899592" y="3852018"/>
              <a:ext cx="49685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Risolve del tutto o in parte la richiesta</a:t>
              </a:r>
              <a:endParaRPr lang="it-IT" sz="16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5" name="CasellaDiTesto 54"/>
            <p:cNvSpPr txBox="1"/>
            <p:nvPr/>
          </p:nvSpPr>
          <p:spPr>
            <a:xfrm>
              <a:off x="2627784" y="4628753"/>
              <a:ext cx="31683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i="1" dirty="0" smtClean="0">
                  <a:solidFill>
                    <a:srgbClr val="AC0000"/>
                  </a:solidFill>
                </a:rPr>
                <a:t>“deve recarsi all’ufficio competente”	</a:t>
              </a:r>
              <a:endParaRPr lang="it-IT" sz="1200" i="1" dirty="0">
                <a:solidFill>
                  <a:srgbClr val="AC0000"/>
                </a:solidFill>
              </a:endParaRPr>
            </a:p>
          </p:txBody>
        </p:sp>
        <p:sp>
          <p:nvSpPr>
            <p:cNvPr id="56" name="CasellaDiTesto 55"/>
            <p:cNvSpPr txBox="1"/>
            <p:nvPr/>
          </p:nvSpPr>
          <p:spPr>
            <a:xfrm>
              <a:off x="2627784" y="4893035"/>
              <a:ext cx="3506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i="1" dirty="0" smtClean="0">
                  <a:solidFill>
                    <a:srgbClr val="AC0000"/>
                  </a:solidFill>
                </a:rPr>
                <a:t>“rimandato a più persone non è riuscito a risolvere”</a:t>
              </a:r>
              <a:endParaRPr lang="it-IT" sz="1200" i="1" dirty="0">
                <a:solidFill>
                  <a:srgbClr val="AC0000"/>
                </a:solidFill>
              </a:endParaRPr>
            </a:p>
          </p:txBody>
        </p:sp>
        <p:sp>
          <p:nvSpPr>
            <p:cNvPr id="57" name="Freccia angolare in su 56"/>
            <p:cNvSpPr>
              <a:spLocks noChangeAspect="1"/>
            </p:cNvSpPr>
            <p:nvPr/>
          </p:nvSpPr>
          <p:spPr>
            <a:xfrm rot="5400000">
              <a:off x="2081019" y="4499918"/>
              <a:ext cx="416656" cy="619269"/>
            </a:xfrm>
            <a:prstGeom prst="bentUpArrow">
              <a:avLst>
                <a:gd name="adj1" fmla="val 25000"/>
                <a:gd name="adj2" fmla="val 23198"/>
                <a:gd name="adj3" fmla="val 2500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rgbClr val="B2B2B2"/>
              </a:solidFill>
            </a:ln>
            <a:scene3d>
              <a:camera prst="orthographicFront"/>
              <a:lightRig rig="threePt" dir="t"/>
            </a:scene3d>
            <a:sp3d>
              <a:bevelT w="63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58" name="AutoShape 19"/>
            <p:cNvSpPr>
              <a:spLocks noChangeAspect="1" noChangeArrowheads="1"/>
            </p:cNvSpPr>
            <p:nvPr/>
          </p:nvSpPr>
          <p:spPr bwMode="auto">
            <a:xfrm>
              <a:off x="539552" y="3861048"/>
              <a:ext cx="345600" cy="345600"/>
            </a:xfrm>
            <a:prstGeom prst="smileyFace">
              <a:avLst>
                <a:gd name="adj" fmla="val 4653"/>
              </a:avLst>
            </a:prstGeom>
            <a:solidFill>
              <a:srgbClr val="008000"/>
            </a:solidFill>
            <a:ln w="19050">
              <a:solidFill>
                <a:schemeClr val="bg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63500" h="25400"/>
            </a:sp3d>
          </p:spPr>
          <p:txBody>
            <a:bodyPr wrap="none" lIns="0" tIns="32400" rIns="0" bIns="32400" anchor="ctr"/>
            <a:lstStyle/>
            <a:p>
              <a:pPr algn="ctr" eaLnBrk="1" hangingPunct="1"/>
              <a:endParaRPr lang="it-IT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59" name="AutoShape 15"/>
            <p:cNvSpPr>
              <a:spLocks noChangeAspect="1" noChangeArrowheads="1"/>
            </p:cNvSpPr>
            <p:nvPr/>
          </p:nvSpPr>
          <p:spPr bwMode="auto">
            <a:xfrm>
              <a:off x="1149524" y="4251755"/>
              <a:ext cx="345600" cy="345600"/>
            </a:xfrm>
            <a:prstGeom prst="smileyFace">
              <a:avLst>
                <a:gd name="adj" fmla="val -4653"/>
              </a:avLst>
            </a:prstGeom>
            <a:solidFill>
              <a:srgbClr val="AC0000"/>
            </a:solidFill>
            <a:ln w="19050">
              <a:solidFill>
                <a:schemeClr val="bg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63500" h="25400"/>
            </a:sp3d>
          </p:spPr>
          <p:txBody>
            <a:bodyPr wrap="none" lIns="0" tIns="32400" rIns="0" bIns="32400" anchor="ctr"/>
            <a:lstStyle/>
            <a:p>
              <a:pPr algn="ctr"/>
              <a:endParaRPr lang="it-IT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60" name="CasellaDiTesto 59"/>
            <p:cNvSpPr txBox="1"/>
            <p:nvPr/>
          </p:nvSpPr>
          <p:spPr>
            <a:xfrm>
              <a:off x="1475656" y="4255947"/>
              <a:ext cx="49685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Non risolve, </a:t>
              </a:r>
              <a:r>
                <a:rPr lang="it-IT" sz="16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perché…</a:t>
              </a:r>
              <a:r>
                <a:rPr lang="it-IT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endParaRPr lang="it-IT" sz="16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61" name="Rettangolo 60"/>
          <p:cNvSpPr/>
          <p:nvPr/>
        </p:nvSpPr>
        <p:spPr>
          <a:xfrm>
            <a:off x="64070" y="4941168"/>
            <a:ext cx="2995762" cy="1368152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62" name="Gruppo 61"/>
          <p:cNvGrpSpPr>
            <a:grpSpLocks noChangeAspect="1"/>
          </p:cNvGrpSpPr>
          <p:nvPr/>
        </p:nvGrpSpPr>
        <p:grpSpPr>
          <a:xfrm>
            <a:off x="179512" y="5475368"/>
            <a:ext cx="620839" cy="586960"/>
            <a:chOff x="6660232" y="5013176"/>
            <a:chExt cx="1183769" cy="1119172"/>
          </a:xfrm>
        </p:grpSpPr>
        <p:pic>
          <p:nvPicPr>
            <p:cNvPr id="63" name="Immagine 6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232" y="5013176"/>
              <a:ext cx="1174613" cy="1119172"/>
            </a:xfrm>
            <a:prstGeom prst="rect">
              <a:avLst/>
            </a:prstGeom>
          </p:spPr>
        </p:pic>
        <p:sp>
          <p:nvSpPr>
            <p:cNvPr id="64" name="Torta 63"/>
            <p:cNvSpPr/>
            <p:nvPr/>
          </p:nvSpPr>
          <p:spPr>
            <a:xfrm rot="573391">
              <a:off x="6691873" y="5056645"/>
              <a:ext cx="1152128" cy="1039322"/>
            </a:xfrm>
            <a:prstGeom prst="pie">
              <a:avLst>
                <a:gd name="adj1" fmla="val 7998426"/>
                <a:gd name="adj2" fmla="val 14522863"/>
              </a:avLst>
            </a:prstGeom>
            <a:solidFill>
              <a:srgbClr val="003760">
                <a:alpha val="85000"/>
              </a:srgbClr>
            </a:solidFill>
            <a:ln>
              <a:solidFill>
                <a:srgbClr val="003760">
                  <a:alpha val="8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chemeClr val="tx1"/>
                </a:solidFill>
              </a:endParaRPr>
            </a:p>
          </p:txBody>
        </p:sp>
        <p:sp>
          <p:nvSpPr>
            <p:cNvPr id="65" name="Torta 64"/>
            <p:cNvSpPr/>
            <p:nvPr/>
          </p:nvSpPr>
          <p:spPr>
            <a:xfrm rot="7861730">
              <a:off x="6744361" y="5058266"/>
              <a:ext cx="1062386" cy="1029212"/>
            </a:xfrm>
            <a:prstGeom prst="pie">
              <a:avLst>
                <a:gd name="adj1" fmla="val 7246067"/>
                <a:gd name="adj2" fmla="val 14648978"/>
              </a:avLst>
            </a:prstGeom>
            <a:solidFill>
              <a:srgbClr val="0091FE">
                <a:alpha val="85000"/>
              </a:srgbClr>
            </a:solidFill>
            <a:ln w="0">
              <a:solidFill>
                <a:srgbClr val="0091FE">
                  <a:alpha val="8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chemeClr val="tx1"/>
                </a:solidFill>
              </a:endParaRPr>
            </a:p>
          </p:txBody>
        </p:sp>
      </p:grpSp>
      <p:sp>
        <p:nvSpPr>
          <p:cNvPr id="66" name="Rettangolo 65"/>
          <p:cNvSpPr/>
          <p:nvPr/>
        </p:nvSpPr>
        <p:spPr>
          <a:xfrm>
            <a:off x="402415" y="5013176"/>
            <a:ext cx="24096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Durata della chiamata</a:t>
            </a:r>
            <a:endParaRPr lang="it-IT" sz="1400" dirty="0"/>
          </a:p>
        </p:txBody>
      </p:sp>
      <p:sp>
        <p:nvSpPr>
          <p:cNvPr id="67" name="Rettangolo 66"/>
          <p:cNvSpPr/>
          <p:nvPr/>
        </p:nvSpPr>
        <p:spPr>
          <a:xfrm>
            <a:off x="900000" y="5445224"/>
            <a:ext cx="205172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26000" defTabSz="648000">
              <a:spcBef>
                <a:spcPts val="6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it-IT" sz="1600" dirty="0" smtClean="0">
                <a:solidFill>
                  <a:prstClr val="black"/>
                </a:solidFill>
              </a:rPr>
              <a:t>tra 2’ e 5’	55,5%</a:t>
            </a:r>
          </a:p>
          <a:p>
            <a:pPr lvl="0" indent="126000" defTabSz="648000">
              <a:spcBef>
                <a:spcPts val="6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it-IT" sz="1600" dirty="0" smtClean="0">
                <a:solidFill>
                  <a:prstClr val="black"/>
                </a:solidFill>
              </a:rPr>
              <a:t>tra 5’ e 10’	17,0%</a:t>
            </a:r>
          </a:p>
        </p:txBody>
      </p:sp>
      <p:sp>
        <p:nvSpPr>
          <p:cNvPr id="69" name="Rettangolo 68"/>
          <p:cNvSpPr/>
          <p:nvPr/>
        </p:nvSpPr>
        <p:spPr>
          <a:xfrm>
            <a:off x="6300192" y="3559368"/>
            <a:ext cx="2304256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26000" defTabSz="72000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it-IT" sz="1600" dirty="0" smtClean="0">
                <a:solidFill>
                  <a:prstClr val="black"/>
                </a:solidFill>
              </a:rPr>
              <a:t>del tutto	25,0%</a:t>
            </a:r>
          </a:p>
          <a:p>
            <a:pPr lvl="0" indent="126000" defTabSz="72000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it-IT" sz="1600" dirty="0" smtClean="0">
                <a:solidFill>
                  <a:prstClr val="black"/>
                </a:solidFill>
              </a:rPr>
              <a:t>abbastanza	45,8%</a:t>
            </a:r>
          </a:p>
        </p:txBody>
      </p:sp>
      <p:pic>
        <p:nvPicPr>
          <p:cNvPr id="70" name="Picture 6" descr="http://www.drogbaster.it/numero-verd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693420" cy="693420"/>
          </a:xfrm>
          <a:prstGeom prst="rect">
            <a:avLst/>
          </a:prstGeom>
          <a:noFill/>
        </p:spPr>
      </p:pic>
      <p:sp>
        <p:nvSpPr>
          <p:cNvPr id="50" name="Rettangolo arrotondato 49"/>
          <p:cNvSpPr/>
          <p:nvPr/>
        </p:nvSpPr>
        <p:spPr>
          <a:xfrm>
            <a:off x="3618000" y="6539477"/>
            <a:ext cx="190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NUMERO VERDE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grpSp>
        <p:nvGrpSpPr>
          <p:cNvPr id="51" name="Gruppo 33"/>
          <p:cNvGrpSpPr/>
          <p:nvPr/>
        </p:nvGrpSpPr>
        <p:grpSpPr>
          <a:xfrm>
            <a:off x="5916016" y="3296017"/>
            <a:ext cx="1332000" cy="276999"/>
            <a:chOff x="4214242" y="6026805"/>
            <a:chExt cx="1332000" cy="276999"/>
          </a:xfrm>
        </p:grpSpPr>
        <p:sp>
          <p:nvSpPr>
            <p:cNvPr id="68" name="CasellaDiTesto 67"/>
            <p:cNvSpPr txBox="1">
              <a:spLocks noChangeArrowheads="1"/>
            </p:cNvSpPr>
            <p:nvPr/>
          </p:nvSpPr>
          <p:spPr bwMode="auto">
            <a:xfrm>
              <a:off x="4214242" y="6026805"/>
              <a:ext cx="1332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52000" rIns="3600">
              <a:spAutoFit/>
            </a:bodyPr>
            <a:lstStyle/>
            <a:p>
              <a:r>
                <a:rPr lang="it-IT" sz="1200" u="sng" dirty="0" smtClean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</a:rPr>
                <a:t>48 </a:t>
              </a:r>
              <a:r>
                <a:rPr lang="it-IT" sz="1200" u="sng" cap="small" dirty="0" smtClean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</a:rPr>
                <a:t>risposte</a:t>
              </a:r>
              <a:endParaRPr lang="it-IT" sz="1200" u="sng" cap="small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pic>
          <p:nvPicPr>
            <p:cNvPr id="71" name="Immagine 70" descr="warn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14242" y="6069292"/>
              <a:ext cx="200752" cy="192024"/>
            </a:xfrm>
            <a:prstGeom prst="rect">
              <a:avLst/>
            </a:prstGeom>
          </p:spPr>
        </p:pic>
      </p:grpSp>
      <p:sp>
        <p:nvSpPr>
          <p:cNvPr id="74" name="Rettangolo arrotondato 73"/>
          <p:cNvSpPr/>
          <p:nvPr/>
        </p:nvSpPr>
        <p:spPr>
          <a:xfrm>
            <a:off x="7668344" y="5043320"/>
            <a:ext cx="1281413" cy="338201"/>
          </a:xfrm>
          <a:prstGeom prst="roundRect">
            <a:avLst>
              <a:gd name="adj" fmla="val 0"/>
            </a:avLst>
          </a:prstGeom>
          <a:noFill/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  <a:scene3d>
            <a:camera prst="orthographicFront"/>
            <a:lightRig rig="threePt" dir="t"/>
          </a:scene3d>
          <a:sp3d>
            <a:bevelT w="63500" h="25400"/>
          </a:sp3d>
        </p:spPr>
        <p:txBody>
          <a:bodyPr wrap="square" lIns="3600" tIns="0" rIns="3600" bIns="0" rtlCol="0" anchor="ctr">
            <a:noAutofit/>
          </a:bodyPr>
          <a:lstStyle/>
          <a:p>
            <a:pPr algn="ctr"/>
            <a:r>
              <a:rPr lang="it-IT" sz="2000" b="1" kern="0" dirty="0" smtClean="0">
                <a:solidFill>
                  <a:srgbClr val="009900"/>
                </a:solidFill>
              </a:rPr>
              <a:t>86,5%</a:t>
            </a:r>
            <a:endParaRPr lang="it-IT" sz="2000" b="1" kern="0" dirty="0">
              <a:solidFill>
                <a:srgbClr val="0099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4070" y="846760"/>
            <a:ext cx="2519522" cy="1512168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ttangolo 48"/>
          <p:cNvSpPr/>
          <p:nvPr/>
        </p:nvSpPr>
        <p:spPr>
          <a:xfrm>
            <a:off x="5868144" y="2780928"/>
            <a:ext cx="2880320" cy="1547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2" name="Rettangolo 41"/>
          <p:cNvSpPr/>
          <p:nvPr/>
        </p:nvSpPr>
        <p:spPr>
          <a:xfrm>
            <a:off x="5897733" y="846237"/>
            <a:ext cx="3168352" cy="19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3" name="Titolo 7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  <a:r>
              <a:rPr lang="it-IT" dirty="0" smtClean="0"/>
              <a:t>     Sportello</a:t>
            </a:r>
            <a:endParaRPr lang="it-IT" dirty="0"/>
          </a:p>
        </p:txBody>
      </p:sp>
      <p:grpSp>
        <p:nvGrpSpPr>
          <p:cNvPr id="91" name="Gruppo 90"/>
          <p:cNvGrpSpPr/>
          <p:nvPr/>
        </p:nvGrpSpPr>
        <p:grpSpPr>
          <a:xfrm>
            <a:off x="69882" y="2852936"/>
            <a:ext cx="5371200" cy="1980889"/>
            <a:chOff x="69882" y="2852936"/>
            <a:chExt cx="5371200" cy="1980889"/>
          </a:xfrm>
        </p:grpSpPr>
        <p:sp>
          <p:nvSpPr>
            <p:cNvPr id="3" name="Rettangolo 2"/>
            <p:cNvSpPr/>
            <p:nvPr/>
          </p:nvSpPr>
          <p:spPr>
            <a:xfrm>
              <a:off x="69882" y="2852936"/>
              <a:ext cx="5371200" cy="19661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" name="CasellaDiTesto 3"/>
            <p:cNvSpPr txBox="1"/>
            <p:nvPr/>
          </p:nvSpPr>
          <p:spPr>
            <a:xfrm>
              <a:off x="69882" y="2910221"/>
              <a:ext cx="5328592" cy="1923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rgbClr val="0070C0"/>
                </a:buClr>
              </a:pPr>
              <a:r>
                <a:rPr lang="it-IT" sz="1400" b="1" i="1" u="sng" dirty="0" smtClean="0">
                  <a:solidFill>
                    <a:srgbClr val="0070C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Principali</a:t>
              </a:r>
              <a:r>
                <a:rPr lang="it-IT" sz="1400" b="1" i="1" dirty="0" smtClean="0">
                  <a:solidFill>
                    <a:srgbClr val="0070C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motivi di visita</a:t>
              </a:r>
            </a:p>
            <a:p>
              <a:pPr indent="126000">
                <a:spcBef>
                  <a:spcPts val="600"/>
                </a:spcBef>
                <a:buClr>
                  <a:srgbClr val="0070C0"/>
                </a:buClr>
                <a:buFont typeface="Arial" pitchFamily="34" charset="0"/>
                <a:buChar char="•"/>
              </a:pPr>
              <a:r>
                <a:rPr lang="it-IT" sz="1600" dirty="0" smtClean="0"/>
                <a:t>Richiesta/variazione nuovo contratto/disdetta	23,3%</a:t>
              </a:r>
            </a:p>
            <a:p>
              <a:pPr indent="126000">
                <a:spcBef>
                  <a:spcPts val="600"/>
                </a:spcBef>
                <a:buClr>
                  <a:srgbClr val="0070C0"/>
                </a:buClr>
                <a:buFont typeface="Arial" pitchFamily="34" charset="0"/>
                <a:buChar char="•"/>
              </a:pPr>
              <a:r>
                <a:rPr lang="it-IT" sz="1600" dirty="0" smtClean="0"/>
                <a:t>Richiesta nuovo allaccio/interventi sul contatore	18,6%</a:t>
              </a:r>
            </a:p>
            <a:p>
              <a:pPr indent="126000">
                <a:spcBef>
                  <a:spcPts val="600"/>
                </a:spcBef>
                <a:buClr>
                  <a:srgbClr val="0070C0"/>
                </a:buClr>
                <a:buFont typeface="Arial" pitchFamily="34" charset="0"/>
                <a:buChar char="•"/>
              </a:pPr>
              <a:r>
                <a:rPr lang="it-IT" sz="1600" dirty="0" smtClean="0"/>
                <a:t>Modifica dati anagrafici			13,0%</a:t>
              </a:r>
            </a:p>
            <a:p>
              <a:pPr indent="126000">
                <a:spcBef>
                  <a:spcPts val="600"/>
                </a:spcBef>
                <a:buClr>
                  <a:srgbClr val="0070C0"/>
                </a:buClr>
                <a:buFont typeface="Arial" pitchFamily="34" charset="0"/>
                <a:buChar char="•"/>
              </a:pPr>
              <a:r>
                <a:rPr lang="it-IT" sz="1600" dirty="0" smtClean="0"/>
                <a:t>Informazioni su bollette    			12,1%</a:t>
              </a:r>
            </a:p>
            <a:p>
              <a:pPr indent="126000">
                <a:spcBef>
                  <a:spcPts val="600"/>
                </a:spcBef>
                <a:buClr>
                  <a:srgbClr val="0070C0"/>
                </a:buClr>
                <a:buFont typeface="Arial" pitchFamily="34" charset="0"/>
                <a:buChar char="•"/>
              </a:pPr>
              <a:r>
                <a:rPr lang="it-IT" sz="1600" dirty="0" smtClean="0"/>
                <a:t>Pagamento bollette, pratiche domiciliazione bancaria	11,2%</a:t>
              </a:r>
            </a:p>
          </p:txBody>
        </p:sp>
      </p:grpSp>
      <p:sp>
        <p:nvSpPr>
          <p:cNvPr id="5" name="Rettangolo 4"/>
          <p:cNvSpPr/>
          <p:nvPr/>
        </p:nvSpPr>
        <p:spPr>
          <a:xfrm>
            <a:off x="69882" y="846760"/>
            <a:ext cx="2519522" cy="19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2680742" y="836712"/>
            <a:ext cx="3168352" cy="19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5496" y="1041266"/>
            <a:ext cx="252028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Tempi di attesa</a:t>
            </a:r>
          </a:p>
          <a:p>
            <a:pPr algn="r">
              <a:spcBef>
                <a:spcPts val="300"/>
              </a:spcBef>
            </a:pPr>
            <a:r>
              <a:rPr lang="it-IT" sz="1100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prima di parlare con l’operatore </a:t>
            </a:r>
            <a:endParaRPr lang="it-IT" sz="1050" i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2691408" y="1513359"/>
            <a:ext cx="20263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visita successiva</a:t>
            </a:r>
          </a:p>
        </p:txBody>
      </p:sp>
      <p:sp>
        <p:nvSpPr>
          <p:cNvPr id="34" name="Fumetto 2 33"/>
          <p:cNvSpPr/>
          <p:nvPr/>
        </p:nvSpPr>
        <p:spPr>
          <a:xfrm>
            <a:off x="3040782" y="1966539"/>
            <a:ext cx="3088432" cy="1030413"/>
          </a:xfrm>
          <a:prstGeom prst="wedgeRoundRectCallout">
            <a:avLst>
              <a:gd name="adj1" fmla="val -39222"/>
              <a:gd name="adj2" fmla="val -62999"/>
              <a:gd name="adj3" fmla="val 16667"/>
            </a:avLst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it-IT" sz="1200" i="1" dirty="0" smtClean="0">
                <a:solidFill>
                  <a:srgbClr val="002060"/>
                </a:solidFill>
              </a:rPr>
              <a:t>“Presentare documentazione mancante”</a:t>
            </a:r>
          </a:p>
          <a:p>
            <a:pPr algn="ctr" eaLnBrk="0" hangingPunct="0">
              <a:defRPr/>
            </a:pPr>
            <a:r>
              <a:rPr lang="it-IT" sz="1200" i="1" dirty="0" smtClean="0">
                <a:solidFill>
                  <a:srgbClr val="002060"/>
                </a:solidFill>
              </a:rPr>
              <a:t>“Doveva verificare la fattura”</a:t>
            </a:r>
          </a:p>
          <a:p>
            <a:pPr algn="ctr" eaLnBrk="0" hangingPunct="0">
              <a:defRPr/>
            </a:pPr>
            <a:r>
              <a:rPr lang="it-IT" sz="1200" i="1" dirty="0" smtClean="0">
                <a:solidFill>
                  <a:srgbClr val="002060"/>
                </a:solidFill>
              </a:rPr>
              <a:t>“Problema irrisolto – persistenza”</a:t>
            </a:r>
          </a:p>
          <a:p>
            <a:pPr algn="ctr" eaLnBrk="0" hangingPunct="0">
              <a:defRPr/>
            </a:pPr>
            <a:r>
              <a:rPr lang="it-IT" sz="1200" i="1" dirty="0" smtClean="0">
                <a:solidFill>
                  <a:srgbClr val="002060"/>
                </a:solidFill>
              </a:rPr>
              <a:t>“Dovevano verificare alcuni aspetti </a:t>
            </a:r>
          </a:p>
          <a:p>
            <a:pPr algn="ctr" eaLnBrk="0" hangingPunct="0">
              <a:defRPr/>
            </a:pPr>
            <a:r>
              <a:rPr lang="it-IT" sz="1200" i="1" dirty="0" smtClean="0">
                <a:solidFill>
                  <a:srgbClr val="002060"/>
                </a:solidFill>
              </a:rPr>
              <a:t>prima di rispondere”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2680742" y="836712"/>
            <a:ext cx="637200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Tentativi per soddisfare la richiesta</a:t>
            </a:r>
            <a:endParaRPr lang="it-IT" sz="1400" b="1" i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Rettangolo arrotondato 35"/>
          <p:cNvSpPr/>
          <p:nvPr/>
        </p:nvSpPr>
        <p:spPr>
          <a:xfrm>
            <a:off x="4427984" y="1196752"/>
            <a:ext cx="1281413" cy="338201"/>
          </a:xfrm>
          <a:prstGeom prst="roundRect">
            <a:avLst>
              <a:gd name="adj" fmla="val 0"/>
            </a:avLst>
          </a:prstGeom>
          <a:noFill/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  <a:scene3d>
            <a:camera prst="orthographicFront"/>
            <a:lightRig rig="threePt" dir="t"/>
          </a:scene3d>
          <a:sp3d>
            <a:bevelT w="63500" h="25400"/>
          </a:sp3d>
        </p:spPr>
        <p:txBody>
          <a:bodyPr wrap="square" lIns="3600" tIns="0" rIns="3600" bIns="0" rtlCol="0" anchor="ctr">
            <a:noAutofit/>
          </a:bodyPr>
          <a:lstStyle/>
          <a:p>
            <a:pPr algn="ctr"/>
            <a:r>
              <a:rPr lang="it-IT" sz="2000" b="1" kern="0" dirty="0" smtClean="0"/>
              <a:t>74,9%</a:t>
            </a:r>
            <a:endParaRPr lang="it-IT" sz="2000" b="1" kern="0" dirty="0"/>
          </a:p>
        </p:txBody>
      </p:sp>
      <p:sp>
        <p:nvSpPr>
          <p:cNvPr id="37" name="Fumetto 2 36"/>
          <p:cNvSpPr/>
          <p:nvPr/>
        </p:nvSpPr>
        <p:spPr>
          <a:xfrm>
            <a:off x="6295007" y="1746066"/>
            <a:ext cx="2520280" cy="621864"/>
          </a:xfrm>
          <a:prstGeom prst="wedgeRoundRectCallout">
            <a:avLst>
              <a:gd name="adj1" fmla="val 40885"/>
              <a:gd name="adj2" fmla="val -75435"/>
              <a:gd name="adj3" fmla="val 16667"/>
            </a:avLst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 indent="3175" algn="ctr" eaLnBrk="0" hangingPunct="0">
              <a:defRPr/>
            </a:pPr>
            <a:r>
              <a:rPr lang="it-IT" sz="1200" i="1" dirty="0" smtClean="0">
                <a:solidFill>
                  <a:srgbClr val="002060"/>
                </a:solidFill>
              </a:rPr>
              <a:t>Il 74,5% ha tentato di risolvere il problema contattando</a:t>
            </a:r>
          </a:p>
          <a:p>
            <a:pPr marL="360000" indent="3175" algn="ctr" eaLnBrk="0" hangingPunct="0">
              <a:defRPr/>
            </a:pPr>
            <a:r>
              <a:rPr lang="it-IT" sz="1200" i="1" dirty="0" smtClean="0">
                <a:solidFill>
                  <a:srgbClr val="002060"/>
                </a:solidFill>
              </a:rPr>
              <a:t> il Call Center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5960248" y="1196752"/>
            <a:ext cx="294714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altro canale contattato</a:t>
            </a:r>
          </a:p>
        </p:txBody>
      </p:sp>
      <p:sp>
        <p:nvSpPr>
          <p:cNvPr id="40" name="Rettangolo arrotondato 39"/>
          <p:cNvSpPr/>
          <p:nvPr/>
        </p:nvSpPr>
        <p:spPr>
          <a:xfrm>
            <a:off x="7951190" y="1196752"/>
            <a:ext cx="1281413" cy="338201"/>
          </a:xfrm>
          <a:prstGeom prst="roundRect">
            <a:avLst>
              <a:gd name="adj" fmla="val 0"/>
            </a:avLst>
          </a:prstGeom>
          <a:noFill/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  <a:scene3d>
            <a:camera prst="orthographicFront"/>
            <a:lightRig rig="threePt" dir="t"/>
          </a:scene3d>
          <a:sp3d>
            <a:bevelT w="63500" h="25400"/>
          </a:sp3d>
        </p:spPr>
        <p:txBody>
          <a:bodyPr wrap="square" lIns="3600" tIns="0" rIns="3600" bIns="0" rtlCol="0" anchor="ctr">
            <a:noAutofit/>
          </a:bodyPr>
          <a:lstStyle/>
          <a:p>
            <a:pPr algn="ctr"/>
            <a:r>
              <a:rPr lang="it-IT" sz="2000" b="1" kern="0" dirty="0" smtClean="0">
                <a:solidFill>
                  <a:schemeClr val="accent6">
                    <a:lumMod val="75000"/>
                  </a:schemeClr>
                </a:solidFill>
              </a:rPr>
              <a:t>21,9%</a:t>
            </a:r>
            <a:endParaRPr lang="it-IT" sz="2000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2691408" y="1196752"/>
            <a:ext cx="20263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it-IT" sz="16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visita</a:t>
            </a:r>
          </a:p>
        </p:txBody>
      </p:sp>
      <p:sp>
        <p:nvSpPr>
          <p:cNvPr id="43" name="Rettangolo arrotondato 42"/>
          <p:cNvSpPr/>
          <p:nvPr/>
        </p:nvSpPr>
        <p:spPr>
          <a:xfrm>
            <a:off x="4427984" y="1525673"/>
            <a:ext cx="1281413" cy="338201"/>
          </a:xfrm>
          <a:prstGeom prst="roundRect">
            <a:avLst>
              <a:gd name="adj" fmla="val 0"/>
            </a:avLst>
          </a:prstGeom>
          <a:noFill/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  <a:scene3d>
            <a:camera prst="orthographicFront"/>
            <a:lightRig rig="threePt" dir="t"/>
          </a:scene3d>
          <a:sp3d>
            <a:bevelT w="63500" h="25400"/>
          </a:sp3d>
        </p:spPr>
        <p:txBody>
          <a:bodyPr wrap="square" lIns="3600" tIns="0" rIns="3600" bIns="0" rtlCol="0" anchor="ctr">
            <a:noAutofit/>
          </a:bodyPr>
          <a:lstStyle/>
          <a:p>
            <a:pPr algn="ctr"/>
            <a:r>
              <a:rPr lang="it-IT" sz="2000" b="1" kern="0" dirty="0" smtClean="0">
                <a:solidFill>
                  <a:schemeClr val="accent6">
                    <a:lumMod val="75000"/>
                  </a:schemeClr>
                </a:solidFill>
              </a:rPr>
              <a:t>23,3%</a:t>
            </a:r>
            <a:endParaRPr lang="it-IT" sz="2000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5724128" y="283377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i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Informazioni coerenti </a:t>
            </a:r>
          </a:p>
          <a:p>
            <a:pPr algn="r"/>
            <a:r>
              <a:rPr lang="it-IT" sz="1400" b="1" i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nei diversi contatti</a:t>
            </a:r>
            <a:endParaRPr lang="it-IT" sz="1400" b="1" i="1" dirty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1" name="Rettangolo 60"/>
          <p:cNvSpPr/>
          <p:nvPr/>
        </p:nvSpPr>
        <p:spPr>
          <a:xfrm>
            <a:off x="69882" y="4941168"/>
            <a:ext cx="2917942" cy="1368152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6" name="Rettangolo 65"/>
          <p:cNvSpPr/>
          <p:nvPr/>
        </p:nvSpPr>
        <p:spPr>
          <a:xfrm>
            <a:off x="69882" y="5013176"/>
            <a:ext cx="2919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Permanenza allo sportello</a:t>
            </a:r>
            <a:endParaRPr lang="it-IT" sz="1400" dirty="0"/>
          </a:p>
        </p:txBody>
      </p:sp>
      <p:sp>
        <p:nvSpPr>
          <p:cNvPr id="67" name="Rettangolo 66"/>
          <p:cNvSpPr/>
          <p:nvPr/>
        </p:nvSpPr>
        <p:spPr>
          <a:xfrm>
            <a:off x="899592" y="5445224"/>
            <a:ext cx="205172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26000" defTabSz="648000">
              <a:spcBef>
                <a:spcPts val="6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it-IT" sz="1600" dirty="0" smtClean="0">
                <a:solidFill>
                  <a:prstClr val="black"/>
                </a:solidFill>
              </a:rPr>
              <a:t>meno di 5’	55,5%</a:t>
            </a:r>
          </a:p>
          <a:p>
            <a:pPr lvl="0" indent="126000" defTabSz="648000">
              <a:spcBef>
                <a:spcPts val="6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it-IT" sz="1600" dirty="0" smtClean="0">
                <a:solidFill>
                  <a:prstClr val="black"/>
                </a:solidFill>
              </a:rPr>
              <a:t>tra 5’ e 15’	17,0%</a:t>
            </a:r>
          </a:p>
        </p:txBody>
      </p:sp>
      <p:sp>
        <p:nvSpPr>
          <p:cNvPr id="69" name="Rettangolo 68"/>
          <p:cNvSpPr/>
          <p:nvPr/>
        </p:nvSpPr>
        <p:spPr>
          <a:xfrm>
            <a:off x="6300192" y="3559368"/>
            <a:ext cx="2304256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26000" defTabSz="72000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it-IT" sz="1600" dirty="0" smtClean="0">
                <a:solidFill>
                  <a:prstClr val="black"/>
                </a:solidFill>
              </a:rPr>
              <a:t>del tutto	34,5%</a:t>
            </a:r>
          </a:p>
          <a:p>
            <a:pPr lvl="0" indent="126000" defTabSz="72000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it-IT" sz="1600" dirty="0" smtClean="0">
                <a:solidFill>
                  <a:prstClr val="black"/>
                </a:solidFill>
              </a:rPr>
              <a:t>abbastanza	36,9%</a:t>
            </a:r>
          </a:p>
        </p:txBody>
      </p:sp>
      <p:grpSp>
        <p:nvGrpSpPr>
          <p:cNvPr id="11" name="Gruppo 33"/>
          <p:cNvGrpSpPr/>
          <p:nvPr/>
        </p:nvGrpSpPr>
        <p:grpSpPr>
          <a:xfrm>
            <a:off x="5916016" y="3296017"/>
            <a:ext cx="1332000" cy="276999"/>
            <a:chOff x="4214242" y="6026805"/>
            <a:chExt cx="1332000" cy="276999"/>
          </a:xfrm>
        </p:grpSpPr>
        <p:sp>
          <p:nvSpPr>
            <p:cNvPr id="68" name="CasellaDiTesto 67"/>
            <p:cNvSpPr txBox="1">
              <a:spLocks noChangeArrowheads="1"/>
            </p:cNvSpPr>
            <p:nvPr/>
          </p:nvSpPr>
          <p:spPr bwMode="auto">
            <a:xfrm>
              <a:off x="4214242" y="6026805"/>
              <a:ext cx="1332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52000" rIns="3600">
              <a:spAutoFit/>
            </a:bodyPr>
            <a:lstStyle/>
            <a:p>
              <a:r>
                <a:rPr lang="it-IT" sz="1200" u="sng" dirty="0" smtClean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</a:rPr>
                <a:t>84 </a:t>
              </a:r>
              <a:r>
                <a:rPr lang="it-IT" sz="1200" u="sng" cap="small" dirty="0" smtClean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</a:rPr>
                <a:t>risposte</a:t>
              </a:r>
              <a:endParaRPr lang="it-IT" sz="1200" u="sng" cap="small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pic>
          <p:nvPicPr>
            <p:cNvPr id="71" name="Immagine 70" descr="warn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14242" y="6069292"/>
              <a:ext cx="200752" cy="192024"/>
            </a:xfrm>
            <a:prstGeom prst="rect">
              <a:avLst/>
            </a:prstGeom>
          </p:spPr>
        </p:pic>
      </p:grpSp>
      <p:sp>
        <p:nvSpPr>
          <p:cNvPr id="74" name="Rettangolo arrotondato 73"/>
          <p:cNvSpPr/>
          <p:nvPr/>
        </p:nvSpPr>
        <p:spPr>
          <a:xfrm>
            <a:off x="7668344" y="5043320"/>
            <a:ext cx="1281413" cy="338201"/>
          </a:xfrm>
          <a:prstGeom prst="roundRect">
            <a:avLst>
              <a:gd name="adj" fmla="val 0"/>
            </a:avLst>
          </a:prstGeom>
          <a:noFill/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  <a:scene3d>
            <a:camera prst="orthographicFront"/>
            <a:lightRig rig="threePt" dir="t"/>
          </a:scene3d>
          <a:sp3d>
            <a:bevelT w="63500" h="25400"/>
          </a:sp3d>
        </p:spPr>
        <p:txBody>
          <a:bodyPr wrap="square" lIns="3600" tIns="0" rIns="3600" bIns="0" rtlCol="0" anchor="ctr">
            <a:noAutofit/>
          </a:bodyPr>
          <a:lstStyle/>
          <a:p>
            <a:pPr algn="ctr"/>
            <a:r>
              <a:rPr lang="it-IT" sz="2000" b="1" kern="0" dirty="0" smtClean="0">
                <a:solidFill>
                  <a:srgbClr val="009900"/>
                </a:solidFill>
              </a:rPr>
              <a:t>91,2%</a:t>
            </a:r>
            <a:endParaRPr lang="it-IT" sz="2000" b="1" kern="0" dirty="0">
              <a:solidFill>
                <a:srgbClr val="009900"/>
              </a:solidFill>
            </a:endParaRPr>
          </a:p>
        </p:txBody>
      </p:sp>
      <p:pic>
        <p:nvPicPr>
          <p:cNvPr id="72" name="Picture 6" descr="http://www.unicas.it/var/ezwebin_site/storage/images/media/images/jp_sportello/42285-1-ita-IT/jp_sportello_articolo.png"/>
          <p:cNvPicPr>
            <a:picLocks noChangeAspect="1" noChangeArrowheads="1"/>
          </p:cNvPicPr>
          <p:nvPr/>
        </p:nvPicPr>
        <p:blipFill>
          <a:blip r:embed="rId3" cstate="print"/>
          <a:srcRect r="37001"/>
          <a:stretch>
            <a:fillRect/>
          </a:stretch>
        </p:blipFill>
        <p:spPr bwMode="auto">
          <a:xfrm>
            <a:off x="79881" y="89218"/>
            <a:ext cx="602015" cy="5532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8" name="Immagine 77" descr="sportelli.gif"/>
          <p:cNvPicPr>
            <a:picLocks noChangeAspect="1"/>
          </p:cNvPicPr>
          <p:nvPr/>
        </p:nvPicPr>
        <p:blipFill>
          <a:blip r:embed="rId4" cstate="print">
            <a:biLevel thresh="50000"/>
          </a:blip>
          <a:stretch>
            <a:fillRect/>
          </a:stretch>
        </p:blipFill>
        <p:spPr>
          <a:xfrm>
            <a:off x="221376" y="5517232"/>
            <a:ext cx="727398" cy="715203"/>
          </a:xfrm>
          <a:prstGeom prst="rect">
            <a:avLst/>
          </a:prstGeom>
        </p:spPr>
      </p:pic>
      <p:pic>
        <p:nvPicPr>
          <p:cNvPr id="81" name="Picture 6" descr="http://www.drogbaster.it/numero-verd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2677" y="1916832"/>
            <a:ext cx="309563" cy="309563"/>
          </a:xfrm>
          <a:prstGeom prst="rect">
            <a:avLst/>
          </a:prstGeom>
          <a:noFill/>
        </p:spPr>
      </p:pic>
      <p:grpSp>
        <p:nvGrpSpPr>
          <p:cNvPr id="86" name="Gruppo 85"/>
          <p:cNvGrpSpPr>
            <a:grpSpLocks noChangeAspect="1"/>
          </p:cNvGrpSpPr>
          <p:nvPr/>
        </p:nvGrpSpPr>
        <p:grpSpPr>
          <a:xfrm>
            <a:off x="308572" y="901345"/>
            <a:ext cx="447004" cy="422611"/>
            <a:chOff x="1619672" y="1412776"/>
            <a:chExt cx="620839" cy="586960"/>
          </a:xfrm>
        </p:grpSpPr>
        <p:pic>
          <p:nvPicPr>
            <p:cNvPr id="83" name="Immagine 82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1412776"/>
              <a:ext cx="616037" cy="586960"/>
            </a:xfrm>
            <a:prstGeom prst="rect">
              <a:avLst/>
            </a:prstGeom>
          </p:spPr>
        </p:pic>
        <p:sp>
          <p:nvSpPr>
            <p:cNvPr id="84" name="Torta 83"/>
            <p:cNvSpPr/>
            <p:nvPr/>
          </p:nvSpPr>
          <p:spPr>
            <a:xfrm rot="573391">
              <a:off x="1636266" y="1435574"/>
              <a:ext cx="604245" cy="545082"/>
            </a:xfrm>
            <a:prstGeom prst="pie">
              <a:avLst>
                <a:gd name="adj1" fmla="val 7998426"/>
                <a:gd name="adj2" fmla="val 14522863"/>
              </a:avLst>
            </a:prstGeom>
            <a:solidFill>
              <a:srgbClr val="003760">
                <a:alpha val="85000"/>
              </a:srgbClr>
            </a:solidFill>
            <a:ln>
              <a:solidFill>
                <a:srgbClr val="003760">
                  <a:alpha val="8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chemeClr val="tx1"/>
                </a:solidFill>
              </a:endParaRPr>
            </a:p>
          </p:txBody>
        </p:sp>
        <p:sp>
          <p:nvSpPr>
            <p:cNvPr id="85" name="Torta 84"/>
            <p:cNvSpPr/>
            <p:nvPr/>
          </p:nvSpPr>
          <p:spPr>
            <a:xfrm rot="7861730">
              <a:off x="1663794" y="1436424"/>
              <a:ext cx="557178" cy="539780"/>
            </a:xfrm>
            <a:prstGeom prst="pie">
              <a:avLst>
                <a:gd name="adj1" fmla="val 7246067"/>
                <a:gd name="adj2" fmla="val 14648978"/>
              </a:avLst>
            </a:prstGeom>
            <a:solidFill>
              <a:srgbClr val="0091FE">
                <a:alpha val="85000"/>
              </a:srgbClr>
            </a:solidFill>
            <a:ln w="0">
              <a:solidFill>
                <a:srgbClr val="0091FE">
                  <a:alpha val="8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chemeClr val="tx1"/>
                </a:solidFill>
              </a:endParaRPr>
            </a:p>
          </p:txBody>
        </p:sp>
      </p:grpSp>
      <p:sp>
        <p:nvSpPr>
          <p:cNvPr id="87" name="Rettangolo 86"/>
          <p:cNvSpPr/>
          <p:nvPr/>
        </p:nvSpPr>
        <p:spPr>
          <a:xfrm>
            <a:off x="303783" y="1556792"/>
            <a:ext cx="205172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26000" defTabSz="666000">
              <a:spcBef>
                <a:spcPts val="6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it-IT" sz="1600" dirty="0" smtClean="0">
                <a:solidFill>
                  <a:prstClr val="black"/>
                </a:solidFill>
              </a:rPr>
              <a:t>meno di 15’	73,5%</a:t>
            </a:r>
          </a:p>
          <a:p>
            <a:pPr lvl="0" indent="126000" defTabSz="666000">
              <a:spcBef>
                <a:spcPts val="6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it-IT" sz="1600" dirty="0" smtClean="0">
                <a:solidFill>
                  <a:prstClr val="black"/>
                </a:solidFill>
              </a:rPr>
              <a:t>tra 15’ e 40’	16,3%</a:t>
            </a:r>
          </a:p>
          <a:p>
            <a:pPr lvl="0" indent="126000" defTabSz="666000">
              <a:spcBef>
                <a:spcPts val="6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it-IT" sz="1600" dirty="0" smtClean="0">
                <a:solidFill>
                  <a:prstClr val="black"/>
                </a:solidFill>
              </a:rPr>
              <a:t>oltre 40’	  5,6%</a:t>
            </a:r>
          </a:p>
        </p:txBody>
      </p:sp>
      <p:sp>
        <p:nvSpPr>
          <p:cNvPr id="92" name="Rettangolo arrotondato 91"/>
          <p:cNvSpPr/>
          <p:nvPr/>
        </p:nvSpPr>
        <p:spPr>
          <a:xfrm>
            <a:off x="3672000" y="6539477"/>
            <a:ext cx="180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SPORTELLO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grpSp>
        <p:nvGrpSpPr>
          <p:cNvPr id="48" name="Gruppo 47"/>
          <p:cNvGrpSpPr/>
          <p:nvPr/>
        </p:nvGrpSpPr>
        <p:grpSpPr>
          <a:xfrm>
            <a:off x="3347864" y="4941168"/>
            <a:ext cx="6048672" cy="1489176"/>
            <a:chOff x="3347864" y="4941168"/>
            <a:chExt cx="6048672" cy="1489176"/>
          </a:xfrm>
        </p:grpSpPr>
        <p:grpSp>
          <p:nvGrpSpPr>
            <p:cNvPr id="9" name="Gruppo 51"/>
            <p:cNvGrpSpPr/>
            <p:nvPr/>
          </p:nvGrpSpPr>
          <p:grpSpPr>
            <a:xfrm>
              <a:off x="3347864" y="4941168"/>
              <a:ext cx="6048672" cy="1489176"/>
              <a:chOff x="395536" y="3740024"/>
              <a:chExt cx="6048672" cy="1489176"/>
            </a:xfrm>
          </p:grpSpPr>
          <p:sp>
            <p:nvSpPr>
              <p:cNvPr id="53" name="Rettangolo 52"/>
              <p:cNvSpPr/>
              <p:nvPr/>
            </p:nvSpPr>
            <p:spPr>
              <a:xfrm>
                <a:off x="395536" y="3740024"/>
                <a:ext cx="5616624" cy="148917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54" name="CasellaDiTesto 53"/>
              <p:cNvSpPr txBox="1"/>
              <p:nvPr/>
            </p:nvSpPr>
            <p:spPr>
              <a:xfrm>
                <a:off x="899592" y="3852018"/>
                <a:ext cx="49685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Risolve del tutto o in parte la richiesta</a:t>
                </a:r>
                <a:endParaRPr lang="it-IT" sz="16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55" name="CasellaDiTesto 54"/>
              <p:cNvSpPr txBox="1"/>
              <p:nvPr/>
            </p:nvSpPr>
            <p:spPr>
              <a:xfrm>
                <a:off x="2627784" y="4628753"/>
                <a:ext cx="3506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i="1" dirty="0" smtClean="0">
                    <a:solidFill>
                      <a:srgbClr val="AC0000"/>
                    </a:solidFill>
                  </a:rPr>
                  <a:t>“deve recarsi all’ufficio competente”	</a:t>
                </a:r>
                <a:endParaRPr lang="it-IT" sz="1200" i="1" dirty="0">
                  <a:solidFill>
                    <a:srgbClr val="AC0000"/>
                  </a:solidFill>
                </a:endParaRPr>
              </a:p>
            </p:txBody>
          </p:sp>
          <p:sp>
            <p:nvSpPr>
              <p:cNvPr id="56" name="CasellaDiTesto 55"/>
              <p:cNvSpPr txBox="1"/>
              <p:nvPr/>
            </p:nvSpPr>
            <p:spPr>
              <a:xfrm>
                <a:off x="2627784" y="4893035"/>
                <a:ext cx="37444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i="1" dirty="0" smtClean="0">
                    <a:solidFill>
                      <a:srgbClr val="AC0000"/>
                    </a:solidFill>
                  </a:rPr>
                  <a:t>“non hanno saputo dare una risposta esaustiva”</a:t>
                </a:r>
                <a:endParaRPr lang="it-IT" sz="1200" i="1" dirty="0">
                  <a:solidFill>
                    <a:srgbClr val="AC0000"/>
                  </a:solidFill>
                </a:endParaRPr>
              </a:p>
            </p:txBody>
          </p:sp>
          <p:sp>
            <p:nvSpPr>
              <p:cNvPr id="58" name="AutoShape 19"/>
              <p:cNvSpPr>
                <a:spLocks noChangeAspect="1" noChangeArrowheads="1"/>
              </p:cNvSpPr>
              <p:nvPr/>
            </p:nvSpPr>
            <p:spPr bwMode="auto">
              <a:xfrm>
                <a:off x="539552" y="3861048"/>
                <a:ext cx="345600" cy="345600"/>
              </a:xfrm>
              <a:prstGeom prst="smileyFace">
                <a:avLst>
                  <a:gd name="adj" fmla="val 4653"/>
                </a:avLst>
              </a:prstGeom>
              <a:solidFill>
                <a:srgbClr val="008000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" h="25400"/>
              </a:sp3d>
            </p:spPr>
            <p:txBody>
              <a:bodyPr wrap="none" lIns="0" tIns="32400" rIns="0" bIns="32400" anchor="ctr"/>
              <a:lstStyle/>
              <a:p>
                <a:pPr algn="ctr" eaLnBrk="1" hangingPunct="1"/>
                <a:endParaRPr lang="it-IT" sz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9" name="AutoShape 15"/>
              <p:cNvSpPr>
                <a:spLocks noChangeAspect="1" noChangeArrowheads="1"/>
              </p:cNvSpPr>
              <p:nvPr/>
            </p:nvSpPr>
            <p:spPr bwMode="auto">
              <a:xfrm>
                <a:off x="1149524" y="4251755"/>
                <a:ext cx="345600" cy="345600"/>
              </a:xfrm>
              <a:prstGeom prst="smileyFace">
                <a:avLst>
                  <a:gd name="adj" fmla="val -4653"/>
                </a:avLst>
              </a:prstGeom>
              <a:solidFill>
                <a:srgbClr val="AC0000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" h="25400"/>
              </a:sp3d>
            </p:spPr>
            <p:txBody>
              <a:bodyPr wrap="none" lIns="0" tIns="32400" rIns="0" bIns="32400" anchor="ctr"/>
              <a:lstStyle/>
              <a:p>
                <a:pPr algn="ctr"/>
                <a:endParaRPr lang="it-IT" sz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60" name="CasellaDiTesto 59"/>
              <p:cNvSpPr txBox="1"/>
              <p:nvPr/>
            </p:nvSpPr>
            <p:spPr>
              <a:xfrm>
                <a:off x="1475656" y="4255947"/>
                <a:ext cx="49685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Non risolve, </a:t>
                </a:r>
                <a:r>
                  <a:rPr lang="it-IT" sz="1600" dirty="0" err="1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perché…</a:t>
                </a:r>
                <a:r>
                  <a:rPr lang="it-IT" sz="16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</a:t>
                </a:r>
                <a:endParaRPr lang="it-IT" sz="16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sp>
          <p:nvSpPr>
            <p:cNvPr id="47" name="Freccia angolare in su 46"/>
            <p:cNvSpPr>
              <a:spLocks noChangeAspect="1"/>
            </p:cNvSpPr>
            <p:nvPr/>
          </p:nvSpPr>
          <p:spPr>
            <a:xfrm rot="5400000">
              <a:off x="5033347" y="5701062"/>
              <a:ext cx="416656" cy="619269"/>
            </a:xfrm>
            <a:prstGeom prst="bentUpArrow">
              <a:avLst>
                <a:gd name="adj1" fmla="val 25000"/>
                <a:gd name="adj2" fmla="val 23198"/>
                <a:gd name="adj3" fmla="val 2500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rgbClr val="B2B2B2"/>
              </a:solidFill>
            </a:ln>
            <a:scene3d>
              <a:camera prst="orthographicFront"/>
              <a:lightRig rig="threePt" dir="t"/>
            </a:scene3d>
            <a:sp3d>
              <a:bevelT w="63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Scelta</a:t>
            </a:r>
            <a:r>
              <a:rPr lang="it-IT" spc="-300" dirty="0" smtClean="0"/>
              <a:t> </a:t>
            </a:r>
            <a:r>
              <a:rPr lang="it-IT" dirty="0" smtClean="0"/>
              <a:t>dello</a:t>
            </a:r>
            <a:r>
              <a:rPr lang="it-IT" spc="-300" dirty="0" smtClean="0"/>
              <a:t> </a:t>
            </a:r>
            <a:r>
              <a:rPr lang="it-IT" dirty="0" smtClean="0"/>
              <a:t>sportello</a:t>
            </a:r>
            <a:r>
              <a:rPr lang="it-IT" spc="-300" dirty="0" smtClean="0"/>
              <a:t> </a:t>
            </a:r>
            <a:r>
              <a:rPr lang="it-IT" dirty="0" smtClean="0"/>
              <a:t>rispetto</a:t>
            </a:r>
            <a:r>
              <a:rPr lang="it-IT" spc="-300" dirty="0" smtClean="0"/>
              <a:t> </a:t>
            </a:r>
            <a:r>
              <a:rPr lang="it-IT" dirty="0" smtClean="0"/>
              <a:t>al</a:t>
            </a:r>
            <a:r>
              <a:rPr lang="it-IT" spc="-300" dirty="0" smtClean="0"/>
              <a:t> </a:t>
            </a:r>
            <a:r>
              <a:rPr lang="it-IT" dirty="0" smtClean="0"/>
              <a:t>NV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39552" y="1095127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Per quali motivi ha scelto di recarsi presso gli sportelli di Acquedotto del Fiora invece che contattare il Call Center?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(risposta multipla)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3969" name="Object 1"/>
          <p:cNvGraphicFramePr>
            <a:graphicFrameLocks noChangeAspect="1"/>
          </p:cNvGraphicFramePr>
          <p:nvPr/>
        </p:nvGraphicFramePr>
        <p:xfrm>
          <a:off x="819944" y="1657622"/>
          <a:ext cx="7504113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0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944" y="1657622"/>
                        <a:ext cx="7504113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arrotondato 5"/>
          <p:cNvSpPr/>
          <p:nvPr/>
        </p:nvSpPr>
        <p:spPr>
          <a:xfrm>
            <a:off x="3672000" y="6539477"/>
            <a:ext cx="180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SPORTELLO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8" name="Object 8"/>
          <p:cNvGraphicFramePr>
            <a:graphicFrameLocks noChangeAspect="1"/>
          </p:cNvGraphicFramePr>
          <p:nvPr/>
        </p:nvGraphicFramePr>
        <p:xfrm>
          <a:off x="1087438" y="4724400"/>
          <a:ext cx="6969125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9" name="Worksheet" r:id="rId3" imgW="7029450" imgH="1314450" progId="Excel.Sheet.8">
                  <p:link updateAutomatic="1"/>
                </p:oleObj>
              </mc:Choice>
              <mc:Fallback>
                <p:oleObj name="Worksheet" r:id="rId3" imgW="7029450" imgH="1314450" progId="Excel.Sheet.8">
                  <p:link updateAutomatic="1"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438" y="4724400"/>
                        <a:ext cx="6969125" cy="1303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96279" y="982469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Sa indicarmi il nome dell’azienda o ente che eroga l’acqua potabile nel suo Comune?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 (risposta spontanea)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%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92161" name="Object 1"/>
          <p:cNvGraphicFramePr>
            <a:graphicFrameLocks noChangeAspect="1"/>
          </p:cNvGraphicFramePr>
          <p:nvPr/>
        </p:nvGraphicFramePr>
        <p:xfrm>
          <a:off x="-1707977" y="1595793"/>
          <a:ext cx="7504113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0" name="Grafico" r:id="rId5" imgW="9382230" imgH="6153060" progId="Excel.Chart.8">
                  <p:link updateAutomatic="1"/>
                </p:oleObj>
              </mc:Choice>
              <mc:Fallback>
                <p:oleObj name="Grafico" r:id="rId5" imgW="9382230" imgH="6153060" progId="Excel.Chart.8">
                  <p:link updateAutomatic="1"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707977" y="1595793"/>
                        <a:ext cx="7504113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Connettore 1 11"/>
          <p:cNvCxnSpPr/>
          <p:nvPr/>
        </p:nvCxnSpPr>
        <p:spPr>
          <a:xfrm>
            <a:off x="5398278" y="4981072"/>
            <a:ext cx="104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6814688" y="4981072"/>
            <a:ext cx="104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 bwMode="auto">
          <a:xfrm>
            <a:off x="360040" y="1812822"/>
            <a:ext cx="1662704" cy="431776"/>
          </a:xfrm>
          <a:prstGeom prst="rect">
            <a:avLst/>
          </a:prstGeom>
          <a:solidFill>
            <a:schemeClr val="bg1"/>
          </a:solidFill>
        </p:spPr>
        <p:txBody>
          <a:bodyPr wrap="square" lIns="396000" tIns="18000" rIns="108000" bIns="18000" anchor="ctr">
            <a:noAutofit/>
          </a:bodyPr>
          <a:lstStyle/>
          <a:p>
            <a:pPr algn="ctr" fontAlgn="auto">
              <a:lnSpc>
                <a:spcPts val="14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Acquedotto del Fiora</a:t>
            </a:r>
            <a:endParaRPr lang="it-IT" sz="11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/>
              <a:t>Conoscenza </a:t>
            </a:r>
            <a:r>
              <a:rPr lang="it-IT" dirty="0" smtClean="0"/>
              <a:t>protagonisti servizio idrico</a:t>
            </a:r>
            <a:endParaRPr lang="it-IT" dirty="0"/>
          </a:p>
        </p:txBody>
      </p:sp>
      <p:sp>
        <p:nvSpPr>
          <p:cNvPr id="17" name="Rettangolo arrotondato 16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4661772" y="2852936"/>
            <a:ext cx="3816424" cy="1080120"/>
          </a:xfrm>
          <a:prstGeom prst="roundRect">
            <a:avLst/>
          </a:prstGeom>
          <a:ln>
            <a:solidFill>
              <a:srgbClr val="00206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ctr"/>
          <a:lstStyle/>
          <a:p>
            <a:pPr algn="ctr">
              <a:defRPr/>
            </a:pPr>
            <a:r>
              <a:rPr lang="it-IT" sz="1600" dirty="0" smtClean="0">
                <a:solidFill>
                  <a:srgbClr val="003366"/>
                </a:solidFill>
                <a:ea typeface="Verdana" pitchFamily="34" charset="0"/>
                <a:cs typeface="Verdana" pitchFamily="34" charset="0"/>
              </a:rPr>
              <a:t>Il</a:t>
            </a:r>
            <a:r>
              <a:rPr lang="it-IT" sz="1600" dirty="0" smtClean="0">
                <a:solidFill>
                  <a:srgbClr val="003366"/>
                </a:solidFill>
              </a:rPr>
              <a:t> </a:t>
            </a:r>
            <a:r>
              <a:rPr lang="it-IT" sz="1600" b="1" dirty="0" smtClean="0">
                <a:solidFill>
                  <a:srgbClr val="003366"/>
                </a:solidFill>
              </a:rPr>
              <a:t>76,2%</a:t>
            </a:r>
            <a:r>
              <a:rPr lang="it-IT" sz="1600" dirty="0" smtClean="0">
                <a:solidFill>
                  <a:srgbClr val="003366"/>
                </a:solidFill>
              </a:rPr>
              <a:t> del campione </a:t>
            </a:r>
          </a:p>
          <a:p>
            <a:pPr algn="ctr">
              <a:defRPr/>
            </a:pPr>
            <a:r>
              <a:rPr lang="it-IT" sz="1600" dirty="0" smtClean="0">
                <a:solidFill>
                  <a:srgbClr val="003366"/>
                </a:solidFill>
              </a:rPr>
              <a:t>sa che Acquedotto del Fiora gestisce anche il servizio di fognatura e depurazione</a:t>
            </a:r>
          </a:p>
          <a:p>
            <a:pPr algn="ctr">
              <a:spcBef>
                <a:spcPts val="300"/>
              </a:spcBef>
              <a:defRPr/>
            </a:pPr>
            <a:r>
              <a:rPr lang="it-IT" sz="1100" dirty="0" smtClean="0">
                <a:solidFill>
                  <a:srgbClr val="003366"/>
                </a:solidFill>
                <a:ea typeface="Verdana" pitchFamily="34" charset="0"/>
                <a:cs typeface="Verdana" pitchFamily="34" charset="0"/>
              </a:rPr>
              <a:t>[74,6%, 1° SEM. 2016]</a:t>
            </a:r>
            <a:endParaRPr lang="it-IT" sz="1600" dirty="0">
              <a:solidFill>
                <a:srgbClr val="003366"/>
              </a:solidFill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34" name="Object 6"/>
          <p:cNvGraphicFramePr>
            <a:graphicFrameLocks noChangeAspect="1"/>
          </p:cNvGraphicFramePr>
          <p:nvPr/>
        </p:nvGraphicFramePr>
        <p:xfrm>
          <a:off x="-1332656" y="1029618"/>
          <a:ext cx="7507288" cy="491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00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332656" y="1029618"/>
                        <a:ext cx="7507288" cy="491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9337" name="Picture 9" descr="http://www.nuok.it/wp-content/uploads/2010/01/tapwate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BFD"/>
              </a:clrFrom>
              <a:clrTo>
                <a:srgbClr val="FAFB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44115" y="64265"/>
            <a:ext cx="576064" cy="628431"/>
          </a:xfrm>
          <a:prstGeom prst="rect">
            <a:avLst/>
          </a:prstGeom>
          <a:noFill/>
        </p:spPr>
      </p:pic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Utilizzo dell’acqua potabile</a:t>
            </a:r>
          </a:p>
        </p:txBody>
      </p:sp>
      <p:sp>
        <p:nvSpPr>
          <p:cNvPr id="30" name="CasellaDiTesto 29"/>
          <p:cNvSpPr txBox="1"/>
          <p:nvPr/>
        </p:nvSpPr>
        <p:spPr bwMode="auto">
          <a:xfrm>
            <a:off x="59854" y="1967046"/>
            <a:ext cx="1584326" cy="4538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14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Sì, </a:t>
            </a:r>
          </a:p>
          <a:p>
            <a:pPr algn="ctr" fontAlgn="auto">
              <a:lnSpc>
                <a:spcPts val="1400"/>
              </a:lnSpc>
              <a:spcAft>
                <a:spcPts val="0"/>
              </a:spcAft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qualche volta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0" y="980728"/>
            <a:ext cx="500404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Beve l’acqua del rubinetto regolarmente, qualche volta o non la beve mai?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644008" y="1589843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Perché non beve mai l'acqua del rubinetto?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 (risposta multipla)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99335" name="Object 7"/>
          <p:cNvGraphicFramePr>
            <a:graphicFrameLocks noChangeAspect="1"/>
          </p:cNvGraphicFramePr>
          <p:nvPr/>
        </p:nvGraphicFramePr>
        <p:xfrm>
          <a:off x="2788335" y="2073955"/>
          <a:ext cx="7504113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01" name="Grafico" r:id="rId6" imgW="9382230" imgH="6153060" progId="Excel.Chart.8">
                  <p:link updateAutomatic="1"/>
                </p:oleObj>
              </mc:Choice>
              <mc:Fallback>
                <p:oleObj name="Grafico" r:id="rId6" imgW="9382230" imgH="6153060" progId="Excel.Chart.8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8335" y="2073955"/>
                        <a:ext cx="7504113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CasellaDiTesto 35"/>
          <p:cNvSpPr txBox="1"/>
          <p:nvPr/>
        </p:nvSpPr>
        <p:spPr bwMode="auto">
          <a:xfrm>
            <a:off x="59854" y="2523575"/>
            <a:ext cx="1584326" cy="281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14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No, mai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cxnSp>
        <p:nvCxnSpPr>
          <p:cNvPr id="41" name="Forma 40"/>
          <p:cNvCxnSpPr/>
          <p:nvPr/>
        </p:nvCxnSpPr>
        <p:spPr>
          <a:xfrm flipV="1">
            <a:off x="3420016" y="1700809"/>
            <a:ext cx="1296000" cy="936103"/>
          </a:xfrm>
          <a:prstGeom prst="bentConnector3">
            <a:avLst>
              <a:gd name="adj1" fmla="val 25791"/>
            </a:avLst>
          </a:prstGeom>
          <a:ln>
            <a:solidFill>
              <a:srgbClr val="002060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 bwMode="auto">
          <a:xfrm>
            <a:off x="59854" y="1484784"/>
            <a:ext cx="1584326" cy="4539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Sì, regolarmente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107504" y="4653136"/>
            <a:ext cx="3420000" cy="1368000"/>
          </a:xfrm>
          <a:prstGeom prst="roundRect">
            <a:avLst/>
          </a:prstGeom>
          <a:ln>
            <a:solidFill>
              <a:srgbClr val="00206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ctr"/>
          <a:lstStyle/>
          <a:p>
            <a:pPr lvl="0" algn="ctr">
              <a:defRPr/>
            </a:pPr>
            <a:r>
              <a:rPr lang="it-IT" sz="1600" dirty="0" smtClean="0">
                <a:solidFill>
                  <a:srgbClr val="003366"/>
                </a:solidFill>
                <a:ea typeface="Verdana" pitchFamily="34" charset="0"/>
                <a:cs typeface="Verdana" pitchFamily="34" charset="0"/>
              </a:rPr>
              <a:t>Il</a:t>
            </a:r>
            <a:r>
              <a:rPr lang="it-IT" sz="1600" dirty="0" smtClean="0">
                <a:solidFill>
                  <a:srgbClr val="003366"/>
                </a:solidFill>
              </a:rPr>
              <a:t> </a:t>
            </a:r>
            <a:r>
              <a:rPr lang="it-IT" sz="1600" b="1" dirty="0" smtClean="0">
                <a:solidFill>
                  <a:srgbClr val="003366"/>
                </a:solidFill>
              </a:rPr>
              <a:t>74,6%</a:t>
            </a:r>
            <a:r>
              <a:rPr lang="it-IT" sz="1600" dirty="0" smtClean="0">
                <a:solidFill>
                  <a:srgbClr val="003366"/>
                </a:solidFill>
              </a:rPr>
              <a:t> del campione </a:t>
            </a:r>
          </a:p>
          <a:p>
            <a:pPr lvl="0" algn="ctr">
              <a:defRPr/>
            </a:pPr>
            <a:r>
              <a:rPr lang="it-IT" sz="1600" dirty="0" smtClean="0">
                <a:solidFill>
                  <a:srgbClr val="003366"/>
                </a:solidFill>
              </a:rPr>
              <a:t>sa che l’acqua erogata dal pubblico acquedotto è regolarmente controllata dall’azienda sanitaria locale</a:t>
            </a:r>
          </a:p>
          <a:p>
            <a:pPr lvl="0" algn="ctr">
              <a:spcBef>
                <a:spcPts val="300"/>
              </a:spcBef>
              <a:defRPr/>
            </a:pPr>
            <a:r>
              <a:rPr lang="it-IT" sz="1100" dirty="0" smtClean="0">
                <a:solidFill>
                  <a:srgbClr val="003366"/>
                </a:solidFill>
                <a:ea typeface="Verdana" pitchFamily="34" charset="0"/>
                <a:cs typeface="Verdana" pitchFamily="34" charset="0"/>
              </a:rPr>
              <a:t>[77,8%, 1° SEM. 2016]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Utilizzo dell’acqua potabile</a:t>
            </a:r>
            <a:endParaRPr lang="it-IT" dirty="0"/>
          </a:p>
        </p:txBody>
      </p:sp>
      <p:graphicFrame>
        <p:nvGraphicFramePr>
          <p:cNvPr id="91138" name="Object 2"/>
          <p:cNvGraphicFramePr>
            <a:graphicFrameLocks noChangeAspect="1"/>
          </p:cNvGraphicFramePr>
          <p:nvPr/>
        </p:nvGraphicFramePr>
        <p:xfrm>
          <a:off x="115888" y="981075"/>
          <a:ext cx="8912225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75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8" y="981075"/>
                        <a:ext cx="8912225" cy="583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512000" y="878400"/>
            <a:ext cx="6120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Beve l’acqua del rubinetto regolarmente, qualche volta o non la beve mai?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9" descr="http://www.nuok.it/wp-content/uploads/2010/01/tapwate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BFD"/>
              </a:clrFrom>
              <a:clrTo>
                <a:srgbClr val="FAFB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012160" y="64265"/>
            <a:ext cx="576064" cy="628431"/>
          </a:xfrm>
          <a:prstGeom prst="rect">
            <a:avLst/>
          </a:prstGeom>
          <a:noFill/>
        </p:spPr>
      </p:pic>
      <p:sp>
        <p:nvSpPr>
          <p:cNvPr id="8" name="Rettangolo arrotondato 7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nettore 4 21"/>
          <p:cNvCxnSpPr/>
          <p:nvPr/>
        </p:nvCxnSpPr>
        <p:spPr>
          <a:xfrm flipV="1">
            <a:off x="3995936" y="2456892"/>
            <a:ext cx="12700" cy="1651073"/>
          </a:xfrm>
          <a:prstGeom prst="bentConnector3">
            <a:avLst>
              <a:gd name="adj1" fmla="val 37366272"/>
            </a:avLst>
          </a:prstGeom>
          <a:ln>
            <a:solidFill>
              <a:srgbClr val="00206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Utilizzo Case dell’Acqua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84519" y="1351801"/>
            <a:ext cx="4968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“Le è mai capitato di rifornirsi d’acqua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presso le Case dell’Acqua?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</a:p>
        </p:txBody>
      </p:sp>
      <p:pic>
        <p:nvPicPr>
          <p:cNvPr id="18" name="Picture 18" descr="http://www.antoniolauria.it/wp-content/uploads/2013/03/casa_acqua_grosse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75466"/>
            <a:ext cx="792088" cy="583948"/>
          </a:xfrm>
          <a:prstGeom prst="rect">
            <a:avLst/>
          </a:prstGeom>
          <a:noFill/>
        </p:spPr>
      </p:pic>
      <p:sp>
        <p:nvSpPr>
          <p:cNvPr id="21" name="CasellaDiTesto 14"/>
          <p:cNvSpPr txBox="1">
            <a:spLocks noChangeArrowheads="1"/>
          </p:cNvSpPr>
          <p:nvPr/>
        </p:nvSpPr>
        <p:spPr bwMode="auto">
          <a:xfrm>
            <a:off x="4832092" y="2574542"/>
            <a:ext cx="36720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b="1" dirty="0" smtClean="0">
                <a:solidFill>
                  <a:srgbClr val="003366"/>
                </a:solidFill>
                <a:latin typeface="+mj-lt"/>
                <a:ea typeface="Verdana" pitchFamily="34" charset="0"/>
                <a:cs typeface="Verdana" pitchFamily="34" charset="0"/>
              </a:rPr>
              <a:t>All’ </a:t>
            </a:r>
            <a:r>
              <a:rPr lang="it-IT" sz="3200" b="1" dirty="0" smtClean="0">
                <a:solidFill>
                  <a:srgbClr val="003366"/>
                </a:solidFill>
                <a:latin typeface="+mj-lt"/>
              </a:rPr>
              <a:t>82,1%</a:t>
            </a:r>
            <a:r>
              <a:rPr lang="it-IT" sz="2800" b="1" dirty="0" smtClean="0">
                <a:solidFill>
                  <a:srgbClr val="003366"/>
                </a:solidFill>
                <a:latin typeface="+mj-lt"/>
              </a:rPr>
              <a:t> </a:t>
            </a:r>
            <a:r>
              <a:rPr lang="it-IT" b="1" dirty="0" smtClean="0">
                <a:solidFill>
                  <a:srgbClr val="003366"/>
                </a:solidFill>
                <a:latin typeface="+mj-lt"/>
              </a:rPr>
              <a:t>degli utilizzatori </a:t>
            </a:r>
          </a:p>
          <a:p>
            <a:pPr algn="ctr">
              <a:defRPr/>
            </a:pPr>
            <a:r>
              <a:rPr lang="it-IT" b="1" dirty="0" smtClean="0">
                <a:solidFill>
                  <a:srgbClr val="003366"/>
                </a:solidFill>
                <a:latin typeface="+mj-lt"/>
              </a:rPr>
              <a:t>piace la QUALITÀ dell’acqua </a:t>
            </a:r>
          </a:p>
          <a:p>
            <a:pPr algn="ctr">
              <a:defRPr/>
            </a:pPr>
            <a:r>
              <a:rPr lang="it-IT" b="1" dirty="0" smtClean="0">
                <a:solidFill>
                  <a:srgbClr val="003366"/>
                </a:solidFill>
              </a:rPr>
              <a:t>erogata presso le Case dell’Acqua</a:t>
            </a:r>
            <a:endParaRPr lang="it-IT" b="1" dirty="0" smtClean="0">
              <a:solidFill>
                <a:srgbClr val="003366"/>
              </a:solidFill>
              <a:latin typeface="+mj-lt"/>
            </a:endParaRPr>
          </a:p>
          <a:p>
            <a:pPr lvl="0" algn="ctr">
              <a:defRPr/>
            </a:pPr>
            <a:r>
              <a:rPr lang="it-IT" b="1" dirty="0" smtClean="0">
                <a:solidFill>
                  <a:srgbClr val="003366"/>
                </a:solidFill>
                <a:latin typeface="+mj-lt"/>
              </a:rPr>
              <a:t>(sapore, odore, purezza, limpidezza)</a:t>
            </a:r>
            <a:endParaRPr lang="it-IT" b="1" dirty="0" smtClean="0">
              <a:solidFill>
                <a:srgbClr val="003366"/>
              </a:solidFill>
            </a:endParaRPr>
          </a:p>
        </p:txBody>
      </p:sp>
      <p:graphicFrame>
        <p:nvGraphicFramePr>
          <p:cNvPr id="142344" name="Object 8"/>
          <p:cNvGraphicFramePr>
            <a:graphicFrameLocks noChangeAspect="1"/>
          </p:cNvGraphicFramePr>
          <p:nvPr/>
        </p:nvGraphicFramePr>
        <p:xfrm>
          <a:off x="-984717" y="908050"/>
          <a:ext cx="7504113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5" name="Grafico" r:id="rId4" imgW="9382230" imgH="6153060" progId="Excel.Chart.8">
                  <p:link updateAutomatic="1"/>
                </p:oleObj>
              </mc:Choice>
              <mc:Fallback>
                <p:oleObj name="Grafico" r:id="rId4" imgW="9382230" imgH="6153060" progId="Excel.Chart.8">
                  <p:link updateAutomatic="1"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84717" y="908050"/>
                        <a:ext cx="7504113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tangolo arrotondato 9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Connettore 4 37"/>
          <p:cNvCxnSpPr>
            <a:stCxn id="18" idx="0"/>
          </p:cNvCxnSpPr>
          <p:nvPr/>
        </p:nvCxnSpPr>
        <p:spPr>
          <a:xfrm rot="16200000" flipH="1" flipV="1">
            <a:off x="4533816" y="911087"/>
            <a:ext cx="328583" cy="3636216"/>
          </a:xfrm>
          <a:prstGeom prst="bentConnector4">
            <a:avLst>
              <a:gd name="adj1" fmla="val -142042"/>
              <a:gd name="adj2" fmla="val 80695"/>
            </a:avLst>
          </a:prstGeom>
          <a:ln>
            <a:solidFill>
              <a:schemeClr val="bg1">
                <a:lumMod val="65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0300" name="Object 12"/>
          <p:cNvGraphicFramePr>
            <a:graphicFrameLocks noChangeAspect="1"/>
          </p:cNvGraphicFramePr>
          <p:nvPr/>
        </p:nvGraphicFramePr>
        <p:xfrm>
          <a:off x="3116560" y="1680865"/>
          <a:ext cx="7504112" cy="491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1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6560" y="1680865"/>
                        <a:ext cx="7504112" cy="491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7" name="Object 9"/>
          <p:cNvGraphicFramePr>
            <a:graphicFrameLocks noChangeAspect="1"/>
          </p:cNvGraphicFramePr>
          <p:nvPr/>
        </p:nvGraphicFramePr>
        <p:xfrm>
          <a:off x="-1131913" y="836613"/>
          <a:ext cx="7504113" cy="491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2" name="Grafico" r:id="rId5" imgW="9382230" imgH="6153060" progId="Excel.Chart.8">
                  <p:link updateAutomatic="1"/>
                </p:oleObj>
              </mc:Choice>
              <mc:Fallback>
                <p:oleObj name="Grafico" r:id="rId5" imgW="9382230" imgH="6153060" progId="Excel.Chart.8">
                  <p:link updateAutomatic="1"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31913" y="836613"/>
                        <a:ext cx="7504113" cy="491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Ricordo e giudizio sulla comunicazione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95536" y="1124744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Lei ricorda di aver visto o sentito alcuni messaggi di comunicazione forniti da Acquedotto del Fiora?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283968" y="2564904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Il giudizio che Lei dà alle comunicazioni che riceve periodicamente in allegato alle bollette, per quanto riguarda la loro facilità di lettura e comprensione, è…?”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Temi e canali di comunicazione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043608" y="836712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Quali fra le seguenti comunicazioni sarebbe maggiormente interessato a ricevere?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 (risposta multipla)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413538" y="3717032"/>
            <a:ext cx="8316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Tramite quali canali preferirebbe ricevere le comunicazioni del suo gestore del servizio idrico integrato?”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(risposta multipla)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graphicFrame>
        <p:nvGraphicFramePr>
          <p:cNvPr id="140299" name="Object 11"/>
          <p:cNvGraphicFramePr>
            <a:graphicFrameLocks noChangeAspect="1"/>
          </p:cNvGraphicFramePr>
          <p:nvPr/>
        </p:nvGraphicFramePr>
        <p:xfrm>
          <a:off x="827088" y="2492896"/>
          <a:ext cx="7504112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41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492896"/>
                        <a:ext cx="7504112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7317" name="Object 5"/>
          <p:cNvGraphicFramePr>
            <a:graphicFrameLocks noChangeAspect="1"/>
          </p:cNvGraphicFramePr>
          <p:nvPr/>
        </p:nvGraphicFramePr>
        <p:xfrm>
          <a:off x="819944" y="-315416"/>
          <a:ext cx="7504113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42" name="Grafico" r:id="rId5" imgW="9382230" imgH="6153060" progId="Excel.Chart.8">
                  <p:link updateAutomatic="1"/>
                </p:oleObj>
              </mc:Choice>
              <mc:Fallback>
                <p:oleObj name="Grafico" r:id="rId5" imgW="9382230" imgH="6153060" progId="Excel.Chart.8">
                  <p:link updateAutomatic="1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944" y="-315416"/>
                        <a:ext cx="7504113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9"/>
          <p:cNvSpPr txBox="1">
            <a:spLocks noChangeArrowheads="1"/>
          </p:cNvSpPr>
          <p:nvPr/>
        </p:nvSpPr>
        <p:spPr bwMode="auto">
          <a:xfrm>
            <a:off x="467544" y="332656"/>
            <a:ext cx="8676456" cy="1016373"/>
          </a:xfrm>
          <a:prstGeom prst="foldedCorner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endParaRPr lang="it-IT" sz="1100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it-IT" sz="3000" dirty="0" smtClean="0">
                <a:solidFill>
                  <a:srgbClr val="39527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Indagine CAWI</a:t>
            </a:r>
          </a:p>
        </p:txBody>
      </p:sp>
      <p:sp>
        <p:nvSpPr>
          <p:cNvPr id="10" name="CasellaDiTesto 10"/>
          <p:cNvSpPr txBox="1">
            <a:spLocks noChangeArrowheads="1"/>
          </p:cNvSpPr>
          <p:nvPr/>
        </p:nvSpPr>
        <p:spPr bwMode="auto">
          <a:xfrm>
            <a:off x="467544" y="1071507"/>
            <a:ext cx="87849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1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Campione </a:t>
            </a:r>
            <a:r>
              <a:rPr lang="it-IT" sz="1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 utenti Acquedotto del Fiora SpA intervistati tramite questionario telematico</a:t>
            </a:r>
            <a:endParaRPr lang="it-IT" sz="14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741600" y="2096244"/>
          <a:ext cx="7660800" cy="2628900"/>
        </p:xfrm>
        <a:graphic>
          <a:graphicData uri="http://schemas.openxmlformats.org/drawingml/2006/table">
            <a:tbl>
              <a:tblPr bandCol="1">
                <a:tableStyleId>{F5AB1C69-6EDB-4FF4-983F-18BD219EF322}</a:tableStyleId>
              </a:tblPr>
              <a:tblGrid>
                <a:gridCol w="2671200"/>
                <a:gridCol w="1800000"/>
                <a:gridCol w="943200"/>
                <a:gridCol w="943200"/>
                <a:gridCol w="360000"/>
                <a:gridCol w="943200"/>
              </a:tblGrid>
              <a:tr h="46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2° SEM. 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(base 132)</a:t>
                      </a:r>
                    </a:p>
                  </a:txBody>
                  <a:tcPr marL="0" marR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1° SEM. 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(base 187)</a:t>
                      </a:r>
                    </a:p>
                  </a:txBody>
                  <a:tcPr marL="0" marR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(base 868)</a:t>
                      </a:r>
                    </a:p>
                  </a:txBody>
                  <a:tcPr anchor="b">
                    <a:noFill/>
                  </a:tcPr>
                </a:tc>
              </a:tr>
              <a:tr h="28800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 smtClean="0"/>
                        <a:t>Sesso </a:t>
                      </a: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dirty="0" smtClean="0"/>
                        <a:t>UOMO </a:t>
                      </a:r>
                      <a:endParaRPr lang="it-IT" sz="13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74,2%</a:t>
                      </a:r>
                    </a:p>
                  </a:txBody>
                  <a:tcPr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74,3%</a:t>
                      </a:r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70C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51,0%</a:t>
                      </a:r>
                      <a:endParaRPr lang="it-IT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DONNA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25,8%</a:t>
                      </a:r>
                      <a:endParaRPr lang="it-IT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25,7%</a:t>
                      </a:r>
                      <a:endParaRPr lang="it-IT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49,0%</a:t>
                      </a:r>
                      <a:endParaRPr lang="it-IT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288000">
                <a:tc rowSpan="3">
                  <a:txBody>
                    <a:bodyPr/>
                    <a:lstStyle/>
                    <a:p>
                      <a:pPr algn="l"/>
                      <a:r>
                        <a:rPr lang="it-IT" sz="1400" b="0" dirty="0" smtClean="0"/>
                        <a:t>Età </a:t>
                      </a:r>
                      <a:endParaRPr lang="it-IT" sz="14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18-44 ANNI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31,0%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28,9%</a:t>
                      </a:r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18,6%</a:t>
                      </a:r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pPr algn="l"/>
                      <a:endParaRPr lang="it-IT" sz="14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45-54 ANNI</a:t>
                      </a:r>
                    </a:p>
                  </a:txBody>
                  <a:tcPr marL="90000" marR="9000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31,8%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32,2%</a:t>
                      </a:r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70C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18,2%</a:t>
                      </a:r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pPr algn="l"/>
                      <a:endParaRPr lang="it-IT" sz="14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55 + ANNI</a:t>
                      </a:r>
                    </a:p>
                  </a:txBody>
                  <a:tcPr marL="90000" marR="9000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37,2%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38,9%</a:t>
                      </a:r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63,2%</a:t>
                      </a:r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288000">
                <a:tc rowSpan="2">
                  <a:txBody>
                    <a:bodyPr/>
                    <a:lstStyle/>
                    <a:p>
                      <a:pPr algn="l"/>
                      <a:r>
                        <a:rPr lang="it-IT" sz="1400" b="0" dirty="0" smtClean="0"/>
                        <a:t>Livello</a:t>
                      </a:r>
                      <a:r>
                        <a:rPr lang="it-IT" sz="1400" b="0" baseline="0" dirty="0" smtClean="0"/>
                        <a:t> di i</a:t>
                      </a:r>
                      <a:r>
                        <a:rPr lang="it-IT" sz="1400" b="0" dirty="0" smtClean="0"/>
                        <a:t>struzione</a:t>
                      </a:r>
                      <a:endParaRPr lang="it-IT" sz="14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300" b="0" dirty="0" smtClean="0"/>
                        <a:t>SUPERIORE</a:t>
                      </a:r>
                      <a:endParaRPr lang="it-IT" sz="13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88,5%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91,6%</a:t>
                      </a:r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54,1%</a:t>
                      </a:r>
                      <a:endParaRPr lang="it-IT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pPr algn="l"/>
                      <a:endParaRPr lang="it-IT" sz="14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INFERIORE</a:t>
                      </a:r>
                      <a:endParaRPr lang="it-IT" sz="13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11,5%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8,4%</a:t>
                      </a:r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70C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45,9%</a:t>
                      </a:r>
                      <a:endParaRPr lang="it-IT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sellaDiTesto 25"/>
          <p:cNvSpPr txBox="1">
            <a:spLocks noChangeArrowheads="1"/>
          </p:cNvSpPr>
          <p:nvPr/>
        </p:nvSpPr>
        <p:spPr bwMode="auto">
          <a:xfrm>
            <a:off x="683568" y="2219220"/>
            <a:ext cx="3143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 sz="16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PROFILO SOCIO-DEMOGRAFICO</a:t>
            </a:r>
          </a:p>
        </p:txBody>
      </p:sp>
      <p:grpSp>
        <p:nvGrpSpPr>
          <p:cNvPr id="21" name="Gruppo 20"/>
          <p:cNvGrpSpPr/>
          <p:nvPr/>
        </p:nvGrpSpPr>
        <p:grpSpPr>
          <a:xfrm>
            <a:off x="5713854" y="1498502"/>
            <a:ext cx="2612836" cy="654597"/>
            <a:chOff x="5713854" y="1007800"/>
            <a:chExt cx="2612836" cy="654597"/>
          </a:xfrm>
        </p:grpSpPr>
        <p:pic>
          <p:nvPicPr>
            <p:cNvPr id="22" name="Picture 16" descr="http://png.clipart.me/graphics/thumbs/112/blue-email-symbol-vector-eps10-illustration_11267122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24115" y="1007800"/>
              <a:ext cx="443575" cy="452628"/>
            </a:xfrm>
            <a:prstGeom prst="rect">
              <a:avLst/>
            </a:prstGeom>
            <a:noFill/>
          </p:spPr>
        </p:pic>
        <p:sp>
          <p:nvSpPr>
            <p:cNvPr id="23" name="CasellaDiTesto 22"/>
            <p:cNvSpPr txBox="1"/>
            <p:nvPr/>
          </p:nvSpPr>
          <p:spPr>
            <a:xfrm>
              <a:off x="5713854" y="1385398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 smtClean="0"/>
                <a:t>CAWI</a:t>
              </a:r>
              <a:endParaRPr lang="it-IT" sz="1200" b="1" dirty="0"/>
            </a:p>
          </p:txBody>
        </p:sp>
        <p:pic>
          <p:nvPicPr>
            <p:cNvPr id="24" name="Picture 14" descr="http://www.newisoland.it/wp-content/uploads/2013/01/5458020-icona-del-telefono-nella-tonalita-blu-vettorial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70199" y="1023416"/>
              <a:ext cx="448887" cy="448887"/>
            </a:xfrm>
            <a:prstGeom prst="rect">
              <a:avLst/>
            </a:prstGeom>
            <a:noFill/>
          </p:spPr>
        </p:pic>
        <p:sp>
          <p:nvSpPr>
            <p:cNvPr id="25" name="CasellaDiTesto 24"/>
            <p:cNvSpPr txBox="1"/>
            <p:nvPr/>
          </p:nvSpPr>
          <p:spPr>
            <a:xfrm>
              <a:off x="7462594" y="1385398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 smtClean="0"/>
                <a:t>CATI</a:t>
              </a:r>
              <a:endParaRPr lang="it-IT" sz="1200" b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Metodologia</a:t>
            </a:r>
            <a:r>
              <a:rPr lang="it-IT" spc="-300" dirty="0" smtClean="0"/>
              <a:t>: </a:t>
            </a:r>
            <a:r>
              <a:rPr lang="it-IT" dirty="0" smtClean="0"/>
              <a:t>struttura d’indagine</a:t>
            </a:r>
            <a:endParaRPr lang="it-IT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sp>
        <p:nvSpPr>
          <p:cNvPr id="5" name="Rectangle 205"/>
          <p:cNvSpPr>
            <a:spLocks noChangeArrowheads="1"/>
          </p:cNvSpPr>
          <p:nvPr/>
        </p:nvSpPr>
        <p:spPr bwMode="auto">
          <a:xfrm>
            <a:off x="611560" y="1044000"/>
            <a:ext cx="7920881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L’impianto di ricerca è articolato in diverse rilevazioni campionarie:</a:t>
            </a:r>
            <a:endParaRPr lang="it-IT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40000" lvl="1" indent="-285750" algn="just">
              <a:lnSpc>
                <a:spcPct val="110000"/>
              </a:lnSpc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1.000 </a:t>
            </a:r>
            <a:r>
              <a:rPr lang="it-IT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interviste rivolte a </a:t>
            </a:r>
            <a:r>
              <a:rPr lang="it-IT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clienti </a:t>
            </a:r>
            <a:r>
              <a:rPr lang="it-IT" sz="1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domestici con utenza diretta </a:t>
            </a:r>
            <a:r>
              <a:rPr lang="it-IT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it-IT" sz="1400" b="1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indagine </a:t>
            </a:r>
            <a:r>
              <a:rPr lang="it-IT" sz="14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generale</a:t>
            </a:r>
            <a:r>
              <a:rPr lang="it-IT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endParaRPr lang="it-IT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40000" lvl="1" indent="-285750" algn="just">
              <a:lnSpc>
                <a:spcPct val="110000"/>
              </a:lnSpc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</a:t>
            </a:r>
            <a:r>
              <a:rPr lang="it-IT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interviste rivolte a </a:t>
            </a:r>
            <a:r>
              <a:rPr lang="it-IT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clienti </a:t>
            </a:r>
            <a:r>
              <a:rPr lang="it-IT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che </a:t>
            </a:r>
            <a:r>
              <a:rPr lang="it-IT" sz="1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hanno chiamato il Numero Verde </a:t>
            </a:r>
            <a:r>
              <a:rPr lang="it-IT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Commerciale</a:t>
            </a:r>
            <a:r>
              <a:rPr lang="it-IT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it-IT" sz="1400" b="1" dirty="0" err="1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call</a:t>
            </a:r>
            <a:r>
              <a:rPr lang="it-IT" sz="1400" b="1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back NV </a:t>
            </a:r>
            <a:r>
              <a:rPr lang="it-IT" sz="14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Commerciale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it-IT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40000" lvl="1" indent="-285750" algn="just">
              <a:lnSpc>
                <a:spcPct val="110000"/>
              </a:lnSpc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 </a:t>
            </a:r>
            <a:r>
              <a:rPr lang="it-IT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interviste rivolte a un campione di clienti che </a:t>
            </a:r>
            <a:r>
              <a:rPr lang="it-IT" sz="1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hanno chiamato il Numero Verde segnalazione guasti </a:t>
            </a:r>
            <a:r>
              <a:rPr lang="it-IT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it-IT" sz="1400" b="1" dirty="0" err="1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call</a:t>
            </a:r>
            <a:r>
              <a:rPr lang="it-IT" sz="1400" b="1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back NV segnalazione </a:t>
            </a:r>
            <a:r>
              <a:rPr lang="it-IT" sz="14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guasti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it-IT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40000" lvl="1" indent="-285750" algn="just">
              <a:lnSpc>
                <a:spcPct val="110000"/>
              </a:lnSpc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215</a:t>
            </a:r>
            <a:r>
              <a:rPr lang="it-IT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interviste rivolte a un campione di clienti che </a:t>
            </a:r>
            <a:r>
              <a:rPr lang="it-IT" sz="1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 sono recati presso gli sportelli </a:t>
            </a:r>
            <a:r>
              <a:rPr lang="it-IT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it-IT" sz="1400" b="1" dirty="0" err="1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call</a:t>
            </a:r>
            <a:r>
              <a:rPr lang="it-IT" sz="1400" b="1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back sportelli </a:t>
            </a:r>
            <a:r>
              <a:rPr lang="it-IT" sz="14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fisici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it-IT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it-IT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40000" lvl="1" indent="-285750" algn="just">
              <a:lnSpc>
                <a:spcPct val="110000"/>
              </a:lnSpc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 </a:t>
            </a:r>
            <a:r>
              <a:rPr lang="it-IT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interviste rivolte a un campione di clienti</a:t>
            </a: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che </a:t>
            </a:r>
            <a:r>
              <a:rPr lang="it-IT" sz="1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hanno ricevuto un intervento tecnico  </a:t>
            </a:r>
            <a:r>
              <a:rPr lang="it-IT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it-IT" sz="1400" b="1" dirty="0" err="1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call</a:t>
            </a:r>
            <a:r>
              <a:rPr lang="it-IT" sz="1400" b="1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back intervento </a:t>
            </a:r>
            <a:r>
              <a:rPr lang="it-IT" sz="14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tecnico</a:t>
            </a:r>
            <a:r>
              <a:rPr lang="it-IT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it-IT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 algn="just">
              <a:lnSpc>
                <a:spcPct val="110000"/>
              </a:lnSpc>
              <a:spcBef>
                <a:spcPts val="1200"/>
              </a:spcBef>
            </a:pPr>
            <a:endParaRPr lang="it-IT" sz="700" i="1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 algn="just">
              <a:lnSpc>
                <a:spcPct val="110000"/>
              </a:lnSpc>
              <a:spcBef>
                <a:spcPts val="1200"/>
              </a:spcBef>
            </a:pPr>
            <a:endParaRPr lang="it-IT" sz="700" i="1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2000" lvl="1" algn="just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180975" algn="l"/>
                <a:tab pos="809625" algn="l"/>
              </a:tabLst>
            </a:pPr>
            <a:r>
              <a:rPr lang="it-IT" sz="1200" i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Il margine di errore statistico sulle singole informazioni rilevate sul campione generale di 1.000 	casi è pari a +/- 3,2 punti percentuali, al 95% di probabilità. </a:t>
            </a:r>
          </a:p>
          <a:p>
            <a:pPr marL="72000" lvl="1" algn="just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180975" algn="l"/>
                <a:tab pos="809625" algn="l"/>
              </a:tabLst>
            </a:pPr>
            <a:r>
              <a:rPr lang="it-IT" sz="1200" i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Per l’indagine generale sono state realizzate 868 interviste CATI e 132 interviste CAWI.</a:t>
            </a:r>
          </a:p>
          <a:p>
            <a:pPr marL="72000" lvl="1" algn="just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180975" algn="l"/>
                <a:tab pos="809625" algn="l"/>
              </a:tabLst>
            </a:pPr>
            <a:r>
              <a:rPr lang="it-IT" sz="1200" i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 risultati dell’indagine telematica sono stati analizzati e presentati separatamente.</a:t>
            </a:r>
          </a:p>
          <a:p>
            <a:pPr marL="540000" lvl="1" indent="-285750" algn="just">
              <a:lnSpc>
                <a:spcPct val="110000"/>
              </a:lnSpc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</a:pPr>
            <a:endParaRPr lang="it-IT" sz="13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lvl="1" indent="-285750" algn="just">
              <a:lnSpc>
                <a:spcPct val="110000"/>
              </a:lnSpc>
              <a:spcBef>
                <a:spcPct val="50000"/>
              </a:spcBef>
              <a:buClr>
                <a:schemeClr val="tx2">
                  <a:lumMod val="60000"/>
                  <a:lumOff val="40000"/>
                </a:schemeClr>
              </a:buClr>
            </a:pPr>
            <a:endParaRPr lang="it-IT" sz="13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AutoShape 4" descr="http://stockfresh.com/thumbs/kraska/1225820_ufficio-clock-mail-chat-telefono-muro.jpg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73062" name="AutoShape 6" descr="http://stockfresh.com/thumbs/kraska/1225820_ufficio-clock-mail-chat-telefono-muro.jpg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73064" name="AutoShape 8" descr="http://stockfresh.com/thumbs/kraska/1225820_ufficio-clock-mail-chat-telefono-muro.jpg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27" name="Titolo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Valutazione del servizio idrico</a:t>
            </a:r>
            <a:endParaRPr lang="it-IT" dirty="0"/>
          </a:p>
        </p:txBody>
      </p:sp>
      <p:pic>
        <p:nvPicPr>
          <p:cNvPr id="19" name="Picture 16" descr="http://png.clipart.me/graphics/thumbs/112/blue-email-symbol-vector-eps10-illustration_1126712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0"/>
            <a:ext cx="720080" cy="707391"/>
          </a:xfrm>
          <a:prstGeom prst="rect">
            <a:avLst/>
          </a:prstGeom>
          <a:noFill/>
        </p:spPr>
      </p:pic>
      <p:cxnSp>
        <p:nvCxnSpPr>
          <p:cNvPr id="29" name="Connettore 4 28"/>
          <p:cNvCxnSpPr/>
          <p:nvPr/>
        </p:nvCxnSpPr>
        <p:spPr>
          <a:xfrm>
            <a:off x="1243553" y="3641865"/>
            <a:ext cx="360000" cy="864000"/>
          </a:xfrm>
          <a:prstGeom prst="bentConnector3">
            <a:avLst>
              <a:gd name="adj1" fmla="val -204"/>
            </a:avLst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4 29"/>
          <p:cNvCxnSpPr/>
          <p:nvPr/>
        </p:nvCxnSpPr>
        <p:spPr>
          <a:xfrm>
            <a:off x="1243553" y="2266598"/>
            <a:ext cx="360000" cy="647700"/>
          </a:xfrm>
          <a:prstGeom prst="bentConnector3">
            <a:avLst>
              <a:gd name="adj1" fmla="val -204"/>
            </a:avLst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ella 31"/>
          <p:cNvGraphicFramePr>
            <a:graphicFrameLocks noGrp="1"/>
          </p:cNvGraphicFramePr>
          <p:nvPr/>
        </p:nvGraphicFramePr>
        <p:xfrm>
          <a:off x="740870" y="1606498"/>
          <a:ext cx="7662260" cy="4522992"/>
        </p:xfrm>
        <a:graphic>
          <a:graphicData uri="http://schemas.openxmlformats.org/drawingml/2006/table">
            <a:tbl>
              <a:tblPr bandCol="1">
                <a:tableStyleId>{F5AB1C69-6EDB-4FF4-983F-18BD219EF322}</a:tableStyleId>
              </a:tblPr>
              <a:tblGrid>
                <a:gridCol w="877598"/>
                <a:gridCol w="1800000"/>
                <a:gridCol w="1800000"/>
                <a:gridCol w="941554"/>
                <a:gridCol w="941554"/>
                <a:gridCol w="360000"/>
                <a:gridCol w="941554"/>
              </a:tblGrid>
              <a:tr h="3240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2° SEM. 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(base 132)</a:t>
                      </a:r>
                    </a:p>
                  </a:txBody>
                  <a:tcPr marL="0" marR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1° SEM. 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(base 187)</a:t>
                      </a:r>
                    </a:p>
                  </a:txBody>
                  <a:tcPr marL="0" marR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(base 868)</a:t>
                      </a:r>
                    </a:p>
                  </a:txBody>
                  <a:tcPr anchor="b">
                    <a:noFill/>
                  </a:tcPr>
                </a:tc>
              </a:tr>
              <a:tr h="3240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 smtClean="0"/>
                        <a:t>Aspetti</a:t>
                      </a:r>
                      <a:r>
                        <a:rPr lang="it-IT" sz="1400" b="0" baseline="0" dirty="0" smtClean="0"/>
                        <a:t> tecnici</a:t>
                      </a: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dirty="0" smtClean="0"/>
                        <a:t>% voto</a:t>
                      </a:r>
                      <a:r>
                        <a:rPr lang="it-IT" sz="1300" b="0" baseline="0" dirty="0" smtClean="0"/>
                        <a:t> 6-10</a:t>
                      </a:r>
                      <a:endParaRPr lang="it-IT" sz="13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77,3%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82,4%</a:t>
                      </a:r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88,7%</a:t>
                      </a:r>
                      <a:endParaRPr lang="it-IT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18000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0" marB="0" anchor="ctr">
                    <a:noFill/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Continuità</a:t>
                      </a:r>
                      <a:r>
                        <a:rPr lang="it-IT" sz="1400" b="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del servizio</a:t>
                      </a: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84,8%</a:t>
                      </a:r>
                      <a:endParaRPr lang="it-IT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89,3%</a:t>
                      </a:r>
                      <a:endParaRPr lang="it-IT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90,9%</a:t>
                      </a:r>
                      <a:endParaRPr lang="it-IT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Livello di pressione</a:t>
                      </a: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76,5%</a:t>
                      </a:r>
                      <a:endParaRPr lang="it-IT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77,5%</a:t>
                      </a:r>
                      <a:endParaRPr lang="it-IT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88,0%</a:t>
                      </a:r>
                      <a:endParaRPr lang="it-IT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180000">
                <a:tc gridSpan="2">
                  <a:txBody>
                    <a:bodyPr/>
                    <a:lstStyle/>
                    <a:p>
                      <a:pPr algn="l"/>
                      <a:endParaRPr lang="it-IT"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R w="12700" cmpd="sng">
                      <a:noFill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it-IT" sz="10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0" marB="0" anchor="ctr">
                    <a:noFill/>
                  </a:tcPr>
                </a:tc>
              </a:tr>
              <a:tr h="324000">
                <a:tc gridSpan="2">
                  <a:txBody>
                    <a:bodyPr/>
                    <a:lstStyle/>
                    <a:p>
                      <a:pPr algn="l"/>
                      <a:r>
                        <a:rPr lang="it-IT" sz="14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Fatturazione</a:t>
                      </a:r>
                      <a:endParaRPr lang="it-IT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dirty="0" smtClean="0"/>
                        <a:t>% voto</a:t>
                      </a:r>
                      <a:r>
                        <a:rPr lang="it-IT" sz="1300" b="0" baseline="0" dirty="0" smtClean="0"/>
                        <a:t> 6-10</a:t>
                      </a:r>
                      <a:endParaRPr lang="it-IT" sz="13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0" marB="0"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67,4%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70,6%</a:t>
                      </a:r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86,8%</a:t>
                      </a:r>
                      <a:endParaRPr lang="it-IT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180000">
                <a:tc row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L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0" marB="0" anchor="ctr">
                    <a:noFill/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59100" algn="l"/>
                        </a:tabLst>
                        <a:defRPr/>
                      </a:pPr>
                      <a:r>
                        <a:rPr lang="it-IT" sz="14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Regolarità lettura</a:t>
                      </a:r>
                      <a:r>
                        <a:rPr lang="it-IT" sz="1400" b="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contatori</a:t>
                      </a: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  <a:spcBef>
                          <a:spcPts val="600"/>
                        </a:spcBef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54,5%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  <a:spcBef>
                          <a:spcPts val="600"/>
                        </a:spcBef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51,3%</a:t>
                      </a:r>
                      <a:endParaRPr lang="it-IT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84,0%</a:t>
                      </a:r>
                      <a:endParaRPr lang="it-IT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Chiarezza e facilità lettura</a:t>
                      </a: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  <a:spcBef>
                          <a:spcPts val="600"/>
                        </a:spcBef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68,2%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  <a:spcBef>
                          <a:spcPts val="600"/>
                        </a:spcBef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59,4%</a:t>
                      </a:r>
                      <a:endParaRPr lang="it-IT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82,7%</a:t>
                      </a:r>
                      <a:endParaRPr lang="it-IT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Correttezza degli importi riportati nelle bollette</a:t>
                      </a:r>
                    </a:p>
                  </a:txBody>
                  <a:tcPr marR="0"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  <a:spcBef>
                          <a:spcPts val="600"/>
                        </a:spcBef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75,0%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  <a:spcBef>
                          <a:spcPts val="600"/>
                        </a:spcBef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74,9%</a:t>
                      </a:r>
                      <a:endParaRPr lang="it-IT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84,7%</a:t>
                      </a:r>
                      <a:endParaRPr lang="it-IT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Invio regolare fatture</a:t>
                      </a: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  <a:spcBef>
                          <a:spcPts val="600"/>
                        </a:spcBef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78,8%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  <a:spcBef>
                          <a:spcPts val="600"/>
                        </a:spcBef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81,3%</a:t>
                      </a:r>
                      <a:endParaRPr lang="it-IT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91,0%</a:t>
                      </a:r>
                      <a:endParaRPr lang="it-IT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180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0" marB="0" anchor="ctr">
                    <a:noFill/>
                  </a:tcPr>
                </a:tc>
              </a:tr>
              <a:tr h="325446">
                <a:tc gridSpan="2">
                  <a:txBody>
                    <a:bodyPr/>
                    <a:lstStyle/>
                    <a:p>
                      <a:pPr algn="l"/>
                      <a:r>
                        <a:rPr lang="it-IT" sz="14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Rapporto Qualità/Prezzo</a:t>
                      </a:r>
                      <a:endParaRPr lang="it-IT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dirty="0" smtClean="0"/>
                        <a:t>% voto</a:t>
                      </a:r>
                      <a:r>
                        <a:rPr lang="it-IT" sz="1300" b="0" baseline="0" dirty="0" smtClean="0"/>
                        <a:t> 6-10</a:t>
                      </a:r>
                      <a:endParaRPr lang="it-IT" sz="13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59,8%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61,5%</a:t>
                      </a:r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68,9%</a:t>
                      </a:r>
                      <a:endParaRPr lang="it-IT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180000">
                <a:tc gridSpan="2">
                  <a:txBody>
                    <a:bodyPr/>
                    <a:lstStyle/>
                    <a:p>
                      <a:pPr algn="l"/>
                      <a:endParaRPr lang="it-IT" sz="5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R w="12700" cmpd="sng">
                      <a:noFill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5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5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5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5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5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325446">
                <a:tc gridSpan="2">
                  <a:txBody>
                    <a:bodyPr/>
                    <a:lstStyle/>
                    <a:p>
                      <a:pPr algn="l"/>
                      <a:r>
                        <a:rPr lang="it-IT" sz="14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Giudizio “di pancia”</a:t>
                      </a:r>
                      <a:endParaRPr lang="it-IT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dirty="0" smtClean="0"/>
                        <a:t>% voto</a:t>
                      </a:r>
                      <a:r>
                        <a:rPr lang="it-IT" sz="1300" b="0" baseline="0" dirty="0" smtClean="0"/>
                        <a:t> 6-10</a:t>
                      </a:r>
                      <a:endParaRPr lang="it-IT" sz="13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70,5%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76,5%</a:t>
                      </a:r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83,8%</a:t>
                      </a:r>
                      <a:endParaRPr lang="it-IT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3" name="CasellaDiTesto 25"/>
          <p:cNvSpPr txBox="1">
            <a:spLocks noChangeArrowheads="1"/>
          </p:cNvSpPr>
          <p:nvPr/>
        </p:nvSpPr>
        <p:spPr bwMode="auto">
          <a:xfrm>
            <a:off x="683568" y="1741934"/>
            <a:ext cx="3143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 sz="16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SODDISFAZIONE</a:t>
            </a:r>
            <a:endParaRPr lang="it-IT" sz="1600" b="1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5713854" y="787006"/>
            <a:ext cx="2612836" cy="875391"/>
            <a:chOff x="5713854" y="787006"/>
            <a:chExt cx="2612836" cy="875391"/>
          </a:xfrm>
        </p:grpSpPr>
        <p:pic>
          <p:nvPicPr>
            <p:cNvPr id="36" name="Picture 16" descr="http://png.clipart.me/graphics/thumbs/112/blue-email-symbol-vector-eps10-illustration_11267122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24115" y="1007800"/>
              <a:ext cx="443575" cy="452628"/>
            </a:xfrm>
            <a:prstGeom prst="rect">
              <a:avLst/>
            </a:prstGeom>
            <a:noFill/>
          </p:spPr>
        </p:pic>
        <p:sp>
          <p:nvSpPr>
            <p:cNvPr id="37" name="CasellaDiTesto 36"/>
            <p:cNvSpPr txBox="1"/>
            <p:nvPr/>
          </p:nvSpPr>
          <p:spPr>
            <a:xfrm>
              <a:off x="5713854" y="1385398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 smtClean="0"/>
                <a:t>CAWI</a:t>
              </a:r>
              <a:endParaRPr lang="it-IT" sz="1200" b="1" dirty="0"/>
            </a:p>
          </p:txBody>
        </p:sp>
        <p:pic>
          <p:nvPicPr>
            <p:cNvPr id="38" name="Picture 14" descr="http://www.newisoland.it/wp-content/uploads/2013/01/5458020-icona-del-telefono-nella-tonalita-blu-vettorial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70199" y="1023416"/>
              <a:ext cx="448887" cy="448887"/>
            </a:xfrm>
            <a:prstGeom prst="rect">
              <a:avLst/>
            </a:prstGeom>
            <a:noFill/>
          </p:spPr>
        </p:pic>
        <p:sp>
          <p:nvSpPr>
            <p:cNvPr id="39" name="CasellaDiTesto 38"/>
            <p:cNvSpPr txBox="1"/>
            <p:nvPr/>
          </p:nvSpPr>
          <p:spPr>
            <a:xfrm>
              <a:off x="7462594" y="1385398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 smtClean="0"/>
                <a:t>CATI</a:t>
              </a:r>
              <a:endParaRPr lang="it-IT" sz="1200" b="1" dirty="0"/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5788522" y="787006"/>
              <a:ext cx="205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 smtClean="0"/>
                <a:t>CLIENTI INTERVISTATI</a:t>
              </a:r>
              <a:endParaRPr lang="it-IT" sz="1200" b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298132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Group 154"/>
          <p:cNvGraphicFramePr>
            <a:graphicFrameLocks noGrp="1"/>
          </p:cNvGraphicFramePr>
          <p:nvPr/>
        </p:nvGraphicFramePr>
        <p:xfrm>
          <a:off x="4374376" y="2941045"/>
          <a:ext cx="3564000" cy="17233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8000"/>
                <a:gridCol w="1188000"/>
                <a:gridCol w="1188000"/>
              </a:tblGrid>
              <a:tr h="6433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AREA CLIENTI domestici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CAMPIONE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n° interviste</a:t>
                      </a:r>
                    </a:p>
                  </a:txBody>
                  <a:tcPr marL="90000" marR="90000" marT="46800" marB="46800" anchor="ctr" horzOverflow="overflow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PESO AREA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 smtClean="0">
                          <a:latin typeface="+mj-lt"/>
                        </a:rPr>
                        <a:t>COSTA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0BD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440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70BD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44,0%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BDFC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 smtClean="0">
                          <a:latin typeface="+mj-lt"/>
                        </a:rPr>
                        <a:t>MONTAGNA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C4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228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00C4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22,8%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C459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 smtClean="0">
                          <a:latin typeface="+mj-lt"/>
                        </a:rPr>
                        <a:t>SENESE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333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33,3%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4356376" y="2923044"/>
            <a:ext cx="3600000" cy="1764000"/>
          </a:xfrm>
          <a:prstGeom prst="roundRect">
            <a:avLst>
              <a:gd name="adj" fmla="val 3301"/>
            </a:avLst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lIns="90000" tIns="18000" rIns="90000" bIns="18000" anchor="ctr" anchorCtr="1"/>
          <a:lstStyle/>
          <a:p>
            <a:pPr marL="712788" lvl="1" indent="-261938" algn="just">
              <a:lnSpc>
                <a:spcPct val="11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it-IT" sz="9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Metodologia</a:t>
            </a:r>
            <a:r>
              <a:rPr lang="it-IT" spc="-300" dirty="0" smtClean="0"/>
              <a:t>: </a:t>
            </a:r>
            <a:r>
              <a:rPr lang="it-IT" dirty="0" smtClean="0"/>
              <a:t>campione per area</a:t>
            </a:r>
            <a:endParaRPr lang="it-IT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sp>
        <p:nvSpPr>
          <p:cNvPr id="15" name="Rectangle 205"/>
          <p:cNvSpPr>
            <a:spLocks noChangeArrowheads="1"/>
          </p:cNvSpPr>
          <p:nvPr/>
        </p:nvSpPr>
        <p:spPr bwMode="auto">
          <a:xfrm>
            <a:off x="612000" y="5733256"/>
            <a:ext cx="7920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 campioni di clienti utilizzatori dei canali di contatto sono stati estratti casualmente dagli elenchi forniti da Acquedotto del Fiora.</a:t>
            </a:r>
          </a:p>
        </p:txBody>
      </p:sp>
      <p:sp>
        <p:nvSpPr>
          <p:cNvPr id="14" name="Rectangle 205"/>
          <p:cNvSpPr>
            <a:spLocks noChangeArrowheads="1"/>
          </p:cNvSpPr>
          <p:nvPr/>
        </p:nvSpPr>
        <p:spPr bwMode="auto">
          <a:xfrm>
            <a:off x="612000" y="1125217"/>
            <a:ext cx="79200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 la definizione del campione di clienti domestici con utenza diretta sono state prese in considerazione 3 aree territoriali. I campioni territoriali sono rappresentativi del peso effettivo di ciascuna zona (n° utenze).</a:t>
            </a:r>
          </a:p>
          <a:p>
            <a:pPr algn="just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L’elenco delle utenze è stato fornito da Acquedotto del Fiora SpA.</a:t>
            </a:r>
            <a:r>
              <a:rPr lang="it-IT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just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</a:pPr>
            <a:endParaRPr lang="it-IT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</a:pPr>
            <a:endParaRPr lang="it-IT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Profilo utenza e utilizzatori dei canali</a:t>
            </a:r>
            <a:endParaRPr lang="it-IT" dirty="0"/>
          </a:p>
        </p:txBody>
      </p:sp>
      <p:sp>
        <p:nvSpPr>
          <p:cNvPr id="284684" name="AutoShape 12" descr="Risultati immagini per sportello pubbl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grpSp>
        <p:nvGrpSpPr>
          <p:cNvPr id="13" name="Gruppo 12"/>
          <p:cNvGrpSpPr/>
          <p:nvPr/>
        </p:nvGrpSpPr>
        <p:grpSpPr>
          <a:xfrm>
            <a:off x="5235139" y="764704"/>
            <a:ext cx="504056" cy="504056"/>
            <a:chOff x="5508104" y="764704"/>
            <a:chExt cx="504056" cy="504056"/>
          </a:xfrm>
        </p:grpSpPr>
        <p:sp>
          <p:nvSpPr>
            <p:cNvPr id="14" name="Rettangolo arrotondato 13"/>
            <p:cNvSpPr/>
            <p:nvPr/>
          </p:nvSpPr>
          <p:spPr>
            <a:xfrm>
              <a:off x="5508104" y="764704"/>
              <a:ext cx="504056" cy="50405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5" name="Picture 2" descr="http://www.atlanticosrl.it/wp-content/uploads/2013/05/repair1.png"/>
            <p:cNvPicPr>
              <a:picLocks noChangeAspect="1" noChangeArrowheads="1"/>
            </p:cNvPicPr>
            <p:nvPr/>
          </p:nvPicPr>
          <p:blipFill>
            <a:blip r:embed="rId2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5516323" y="772923"/>
              <a:ext cx="487619" cy="487619"/>
            </a:xfrm>
            <a:prstGeom prst="rect">
              <a:avLst/>
            </a:prstGeom>
            <a:noFill/>
          </p:spPr>
        </p:pic>
      </p:grpSp>
      <p:pic>
        <p:nvPicPr>
          <p:cNvPr id="18" name="Picture 6" descr="http://www.drogbaster.it/numero-verd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7267" y="763237"/>
            <a:ext cx="495300" cy="495300"/>
          </a:xfrm>
          <a:prstGeom prst="rect">
            <a:avLst/>
          </a:prstGeom>
          <a:noFill/>
        </p:spPr>
      </p:pic>
      <p:pic>
        <p:nvPicPr>
          <p:cNvPr id="19" name="Picture 8" descr="http://www.pasticceriavoguecaffe.com/polopoly_fs/1.12133113.1378737619%21/httpImage/im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7854" y="763237"/>
            <a:ext cx="674370" cy="495300"/>
          </a:xfrm>
          <a:prstGeom prst="rect">
            <a:avLst/>
          </a:prstGeom>
          <a:noFill/>
        </p:spPr>
      </p:pic>
      <p:pic>
        <p:nvPicPr>
          <p:cNvPr id="20" name="Picture 6" descr="http://www.unicas.it/var/ezwebin_site/storage/images/media/images/jp_sportello/42285-1-ita-IT/jp_sportello_articolo.png"/>
          <p:cNvPicPr>
            <a:picLocks noChangeAspect="1" noChangeArrowheads="1"/>
          </p:cNvPicPr>
          <p:nvPr/>
        </p:nvPicPr>
        <p:blipFill>
          <a:blip r:embed="rId5" cstate="print"/>
          <a:srcRect r="37001"/>
          <a:stretch>
            <a:fillRect/>
          </a:stretch>
        </p:blipFill>
        <p:spPr bwMode="auto">
          <a:xfrm>
            <a:off x="7599361" y="768235"/>
            <a:ext cx="547191" cy="5018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22" name="Tabella 21"/>
          <p:cNvGraphicFramePr>
            <a:graphicFrameLocks noGrp="1"/>
          </p:cNvGraphicFramePr>
          <p:nvPr/>
        </p:nvGraphicFramePr>
        <p:xfrm>
          <a:off x="637450" y="1241975"/>
          <a:ext cx="7811262" cy="5095920"/>
        </p:xfrm>
        <a:graphic>
          <a:graphicData uri="http://schemas.openxmlformats.org/drawingml/2006/table">
            <a:tbl>
              <a:tblPr bandCol="1">
                <a:tableStyleId>{F5AB1C69-6EDB-4FF4-983F-18BD219EF322}</a:tableStyleId>
              </a:tblPr>
              <a:tblGrid>
                <a:gridCol w="1979814"/>
                <a:gridCol w="1151891"/>
                <a:gridCol w="1151891"/>
                <a:gridCol w="1151891"/>
                <a:gridCol w="1223884"/>
                <a:gridCol w="1151891"/>
              </a:tblGrid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%</a:t>
                      </a:r>
                      <a:endParaRPr lang="it-IT" sz="12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UTENZA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GENERALE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SEGNALAZIONE GUASTI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INTERVENTO TECNICO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NUMERO VERDE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COMMERCIALE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SPORTELLO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dirty="0" smtClean="0"/>
                        <a:t>UOMO </a:t>
                      </a:r>
                      <a:endParaRPr lang="it-IT" sz="13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51,0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47,5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61,0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51,5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58,1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DONNA</a:t>
                      </a: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49,0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52,5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39,0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48,5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41,9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18-34 ANNI</a:t>
                      </a: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4,9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3,7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10,4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35-44 ANNI</a:t>
                      </a: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15,5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15,4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14,6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45-54 ANNI</a:t>
                      </a: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18,2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21,1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24,3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24,7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23,4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55-64 ANNI</a:t>
                      </a: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21,5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27,9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25,4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23,1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22,4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65 + ANNI</a:t>
                      </a: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41,8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37,9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31,5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26,4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30,2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lang="it-IT" sz="1300" b="0" dirty="0" smtClean="0"/>
                        <a:t>ISTRUZIONE SUPERIORE</a:t>
                      </a:r>
                      <a:endParaRPr lang="it-IT" sz="13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54,1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63,8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63,2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74,9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59,5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ISTRUZIONE INFERIORE</a:t>
                      </a:r>
                      <a:endParaRPr lang="it-IT" sz="13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45,9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36,2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36,8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25,1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40,5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lang="it-IT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LAVORATORE</a:t>
                      </a:r>
                      <a:r>
                        <a:rPr lang="it-IT" sz="13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DIPENDENTE</a:t>
                      </a:r>
                      <a:endParaRPr lang="it-IT" sz="13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30,8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26,5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35,1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42,0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34,9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LAVORATORE</a:t>
                      </a:r>
                      <a:r>
                        <a:rPr lang="it-IT" sz="13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AUTONOMO</a:t>
                      </a: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14,0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22,4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21,1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23,9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19,5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lang="it-IT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DISOCCUPATO</a:t>
                      </a:r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– </a:t>
                      </a:r>
                      <a:r>
                        <a:rPr lang="it-IT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it-IT" sz="13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CERCA</a:t>
                      </a:r>
                      <a:endParaRPr lang="it-IT" sz="13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2,9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2,0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4,9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4,1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PENSIONATO</a:t>
                      </a:r>
                      <a:endParaRPr lang="it-IT" sz="13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40,6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31,6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29,2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23,9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31,3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CASALINGA – ALTRA CONDIZIONE NON PROF.</a:t>
                      </a:r>
                      <a:endParaRPr lang="it-IT" sz="13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17,3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9,7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10,3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Caratteristiche immobile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3203908" y="1052736"/>
            <a:ext cx="273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0" dirty="0" smtClean="0">
                <a:solidFill>
                  <a:prstClr val="black"/>
                </a:solidFill>
              </a:rPr>
              <a:t>UBICAZIONE IMMOBILE</a:t>
            </a:r>
            <a:endParaRPr lang="en-US" sz="1600" b="1" kern="0" dirty="0">
              <a:solidFill>
                <a:prstClr val="black"/>
              </a:solidFill>
            </a:endParaRPr>
          </a:p>
        </p:txBody>
      </p:sp>
      <p:grpSp>
        <p:nvGrpSpPr>
          <p:cNvPr id="21" name="Gruppo 20"/>
          <p:cNvGrpSpPr/>
          <p:nvPr/>
        </p:nvGrpSpPr>
        <p:grpSpPr>
          <a:xfrm>
            <a:off x="5220072" y="1670611"/>
            <a:ext cx="1872208" cy="1219527"/>
            <a:chOff x="5796136" y="5292497"/>
            <a:chExt cx="1872208" cy="1219527"/>
          </a:xfrm>
        </p:grpSpPr>
        <p:pic>
          <p:nvPicPr>
            <p:cNvPr id="22" name="Picture 16" descr="http://365psd.com/images/premium/thumbs/944/vector-illustration-of-cool-detailed-red-house-icon-isolated-on-white-background-33753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96136" y="5445224"/>
              <a:ext cx="1021080" cy="1066800"/>
            </a:xfrm>
            <a:prstGeom prst="rect">
              <a:avLst/>
            </a:prstGeom>
            <a:noFill/>
          </p:spPr>
        </p:pic>
        <p:sp>
          <p:nvSpPr>
            <p:cNvPr id="23" name="CasellaDiTesto 14"/>
            <p:cNvSpPr txBox="1">
              <a:spLocks noChangeArrowheads="1"/>
            </p:cNvSpPr>
            <p:nvPr/>
          </p:nvSpPr>
          <p:spPr bwMode="auto">
            <a:xfrm>
              <a:off x="5832648" y="5292497"/>
              <a:ext cx="183569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it-IT" sz="1200" b="1" dirty="0" smtClean="0">
                  <a:solidFill>
                    <a:srgbClr val="003366"/>
                  </a:solidFill>
                  <a:latin typeface="+mj-lt"/>
                  <a:ea typeface="Verdana" pitchFamily="34" charset="0"/>
                  <a:cs typeface="Verdana" pitchFamily="34" charset="0"/>
                </a:rPr>
                <a:t>UNITÀ INDIPENDENTE</a:t>
              </a:r>
              <a:endParaRPr lang="it-IT" sz="1200" b="1" dirty="0" smtClean="0">
                <a:solidFill>
                  <a:srgbClr val="003366"/>
                </a:solidFill>
                <a:latin typeface="+mj-lt"/>
              </a:endParaRPr>
            </a:p>
            <a:p>
              <a:pPr algn="r">
                <a:defRPr/>
              </a:pPr>
              <a:r>
                <a:rPr lang="it-IT" sz="2000" b="1" dirty="0" smtClean="0">
                  <a:solidFill>
                    <a:srgbClr val="003366"/>
                  </a:solidFill>
                  <a:latin typeface="+mj-lt"/>
                </a:rPr>
                <a:t>53,2%</a:t>
              </a:r>
            </a:p>
          </p:txBody>
        </p:sp>
      </p:grpSp>
      <p:grpSp>
        <p:nvGrpSpPr>
          <p:cNvPr id="28" name="Gruppo 27"/>
          <p:cNvGrpSpPr/>
          <p:nvPr/>
        </p:nvGrpSpPr>
        <p:grpSpPr>
          <a:xfrm>
            <a:off x="2051720" y="1679322"/>
            <a:ext cx="2448272" cy="1052269"/>
            <a:chOff x="1619672" y="5220489"/>
            <a:chExt cx="2448272" cy="1052269"/>
          </a:xfrm>
        </p:grpSpPr>
        <p:pic>
          <p:nvPicPr>
            <p:cNvPr id="29" name="Picture 6" descr="https://encrypted-tbn1.gstatic.com/images?q=tbn:ANd9GcQ1ZfbE7ql6zdj8VT7O0Flw93pMPfVRPP0zWyLU-d8LhzhE5f4-_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619672" y="5301208"/>
              <a:ext cx="1691640" cy="971550"/>
            </a:xfrm>
            <a:prstGeom prst="rect">
              <a:avLst/>
            </a:prstGeom>
            <a:noFill/>
          </p:spPr>
        </p:pic>
        <p:sp>
          <p:nvSpPr>
            <p:cNvPr id="30" name="CasellaDiTesto 14"/>
            <p:cNvSpPr txBox="1">
              <a:spLocks noChangeArrowheads="1"/>
            </p:cNvSpPr>
            <p:nvPr/>
          </p:nvSpPr>
          <p:spPr bwMode="auto">
            <a:xfrm>
              <a:off x="2699792" y="5220489"/>
              <a:ext cx="136815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it-IT" sz="1200" b="1" dirty="0" smtClean="0">
                  <a:solidFill>
                    <a:srgbClr val="003366"/>
                  </a:solidFill>
                  <a:latin typeface="+mj-lt"/>
                  <a:ea typeface="Verdana" pitchFamily="34" charset="0"/>
                  <a:cs typeface="Verdana" pitchFamily="34" charset="0"/>
                </a:rPr>
                <a:t>CONDOMINIO</a:t>
              </a:r>
              <a:endParaRPr lang="it-IT" sz="2000" b="1" dirty="0" smtClean="0">
                <a:solidFill>
                  <a:srgbClr val="003366"/>
                </a:solidFill>
                <a:latin typeface="+mj-lt"/>
              </a:endParaRPr>
            </a:p>
            <a:p>
              <a:pPr algn="r">
                <a:defRPr/>
              </a:pPr>
              <a:r>
                <a:rPr lang="it-IT" sz="2000" b="1" dirty="0" smtClean="0">
                  <a:solidFill>
                    <a:srgbClr val="003366"/>
                  </a:solidFill>
                  <a:latin typeface="+mj-lt"/>
                </a:rPr>
                <a:t>46,8%</a:t>
              </a:r>
              <a:endParaRPr lang="it-IT" sz="1200" b="1" dirty="0" smtClean="0">
                <a:solidFill>
                  <a:srgbClr val="003366"/>
                </a:solidFill>
                <a:latin typeface="+mj-lt"/>
              </a:endParaRPr>
            </a:p>
          </p:txBody>
        </p:sp>
      </p:grpSp>
      <p:grpSp>
        <p:nvGrpSpPr>
          <p:cNvPr id="36" name="Gruppo 35"/>
          <p:cNvGrpSpPr/>
          <p:nvPr/>
        </p:nvGrpSpPr>
        <p:grpSpPr>
          <a:xfrm>
            <a:off x="1763688" y="3132257"/>
            <a:ext cx="5921579" cy="2528991"/>
            <a:chOff x="1763688" y="2780928"/>
            <a:chExt cx="5921579" cy="2528991"/>
          </a:xfrm>
        </p:grpSpPr>
        <p:sp>
          <p:nvSpPr>
            <p:cNvPr id="31" name="CasellaDiTesto 30"/>
            <p:cNvSpPr txBox="1"/>
            <p:nvPr/>
          </p:nvSpPr>
          <p:spPr>
            <a:xfrm>
              <a:off x="3203908" y="3429000"/>
              <a:ext cx="2736184" cy="466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0" dirty="0" smtClean="0">
                  <a:solidFill>
                    <a:prstClr val="black"/>
                  </a:solidFill>
                </a:rPr>
                <a:t>UBICAZIONE </a:t>
              </a:r>
            </a:p>
            <a:p>
              <a:pPr algn="ctr" fontAlgn="base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0" dirty="0" smtClean="0">
                  <a:solidFill>
                    <a:prstClr val="black"/>
                  </a:solidFill>
                </a:rPr>
                <a:t>CONTATORE</a:t>
              </a:r>
              <a:endParaRPr lang="en-US" sz="1600" b="1" kern="0" dirty="0">
                <a:solidFill>
                  <a:prstClr val="black"/>
                </a:solidFill>
              </a:endParaRPr>
            </a:p>
          </p:txBody>
        </p:sp>
        <p:sp>
          <p:nvSpPr>
            <p:cNvPr id="32" name="CasellaDiTesto 14"/>
            <p:cNvSpPr txBox="1">
              <a:spLocks noChangeArrowheads="1"/>
            </p:cNvSpPr>
            <p:nvPr/>
          </p:nvSpPr>
          <p:spPr bwMode="auto">
            <a:xfrm>
              <a:off x="1763688" y="4725144"/>
              <a:ext cx="1800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it-IT" sz="1200" b="1" dirty="0" smtClean="0">
                  <a:solidFill>
                    <a:srgbClr val="003366"/>
                  </a:solidFill>
                  <a:latin typeface="+mj-lt"/>
                  <a:ea typeface="Verdana" pitchFamily="34" charset="0"/>
                  <a:cs typeface="Verdana" pitchFamily="34" charset="0"/>
                </a:rPr>
                <a:t>FUORI L’ABITAZIONE</a:t>
              </a:r>
              <a:endParaRPr lang="it-IT" sz="2000" b="1" dirty="0" smtClean="0">
                <a:solidFill>
                  <a:srgbClr val="003366"/>
                </a:solidFill>
                <a:latin typeface="+mj-lt"/>
              </a:endParaRPr>
            </a:p>
            <a:p>
              <a:pPr algn="r">
                <a:defRPr/>
              </a:pPr>
              <a:r>
                <a:rPr lang="it-IT" sz="2000" b="1" dirty="0" smtClean="0">
                  <a:solidFill>
                    <a:srgbClr val="003366"/>
                  </a:solidFill>
                  <a:latin typeface="+mj-lt"/>
                </a:rPr>
                <a:t>78,7%</a:t>
              </a:r>
              <a:endParaRPr lang="it-IT" sz="1200" b="1" dirty="0" smtClean="0">
                <a:solidFill>
                  <a:srgbClr val="003366"/>
                </a:solidFill>
                <a:latin typeface="+mj-lt"/>
              </a:endParaRPr>
            </a:p>
          </p:txBody>
        </p:sp>
        <p:sp>
          <p:nvSpPr>
            <p:cNvPr id="33" name="CasellaDiTesto 14"/>
            <p:cNvSpPr txBox="1">
              <a:spLocks noChangeArrowheads="1"/>
            </p:cNvSpPr>
            <p:nvPr/>
          </p:nvSpPr>
          <p:spPr bwMode="auto">
            <a:xfrm>
              <a:off x="5885267" y="2996952"/>
              <a:ext cx="1800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it-IT" sz="1200" b="1" dirty="0" smtClean="0">
                  <a:solidFill>
                    <a:srgbClr val="003366"/>
                  </a:solidFill>
                  <a:latin typeface="+mj-lt"/>
                  <a:ea typeface="Verdana" pitchFamily="34" charset="0"/>
                  <a:cs typeface="Verdana" pitchFamily="34" charset="0"/>
                </a:rPr>
                <a:t>DENTRO L’ABITAZIONE</a:t>
              </a:r>
            </a:p>
            <a:p>
              <a:pPr>
                <a:defRPr/>
              </a:pPr>
              <a:r>
                <a:rPr lang="it-IT" sz="2000" b="1" dirty="0" smtClean="0">
                  <a:solidFill>
                    <a:srgbClr val="003366"/>
                  </a:solidFill>
                  <a:latin typeface="+mj-lt"/>
                </a:rPr>
                <a:t>21,3%</a:t>
              </a:r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46245" y="3869496"/>
              <a:ext cx="651510" cy="674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Freccia circolare a destra 24"/>
            <p:cNvSpPr/>
            <p:nvPr/>
          </p:nvSpPr>
          <p:spPr>
            <a:xfrm>
              <a:off x="3203848" y="2780928"/>
              <a:ext cx="792088" cy="2232248"/>
            </a:xfrm>
            <a:prstGeom prst="curved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9" name="Freccia circolare a destra 18"/>
            <p:cNvSpPr/>
            <p:nvPr/>
          </p:nvSpPr>
          <p:spPr>
            <a:xfrm flipH="1" flipV="1">
              <a:off x="5176004" y="2780928"/>
              <a:ext cx="792088" cy="2232248"/>
            </a:xfrm>
            <a:prstGeom prst="curved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sp>
        <p:nvSpPr>
          <p:cNvPr id="34" name="Rettangolo arrotondato 33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Customer Satisfaction </a:t>
            </a:r>
            <a:r>
              <a:rPr lang="it-IT" dirty="0" err="1"/>
              <a:t>Index</a:t>
            </a:r>
            <a:r>
              <a:rPr lang="it-IT" dirty="0"/>
              <a:t> (CSI)</a:t>
            </a:r>
          </a:p>
        </p:txBody>
      </p:sp>
      <p:grpSp>
        <p:nvGrpSpPr>
          <p:cNvPr id="2" name="Gruppo 37"/>
          <p:cNvGrpSpPr/>
          <p:nvPr/>
        </p:nvGrpSpPr>
        <p:grpSpPr>
          <a:xfrm>
            <a:off x="5310618" y="1196752"/>
            <a:ext cx="3653870" cy="4803679"/>
            <a:chOff x="5310618" y="1196752"/>
            <a:chExt cx="3653870" cy="4803679"/>
          </a:xfrm>
        </p:grpSpPr>
        <p:sp>
          <p:nvSpPr>
            <p:cNvPr id="55" name="Rettangolo arrotondato 54"/>
            <p:cNvSpPr/>
            <p:nvPr/>
          </p:nvSpPr>
          <p:spPr>
            <a:xfrm>
              <a:off x="7812360" y="3563024"/>
              <a:ext cx="1152128" cy="504000"/>
            </a:xfrm>
            <a:prstGeom prst="roundRect">
              <a:avLst/>
            </a:prstGeom>
            <a:solidFill>
              <a:srgbClr val="000066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ts val="1300"/>
                </a:lnSpc>
              </a:pPr>
              <a:r>
                <a:rPr lang="it-IT" sz="1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CSI </a:t>
              </a:r>
            </a:p>
            <a:p>
              <a:pPr lvl="0" algn="ctr">
                <a:lnSpc>
                  <a:spcPts val="1300"/>
                </a:lnSpc>
              </a:pPr>
              <a:r>
                <a:rPr lang="it-IT" sz="1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COMPLESSIVO</a:t>
              </a:r>
              <a:endParaRPr lang="it-IT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" name="Rettangolo arrotondato 55"/>
            <p:cNvSpPr/>
            <p:nvPr/>
          </p:nvSpPr>
          <p:spPr>
            <a:xfrm>
              <a:off x="5310618" y="2246728"/>
              <a:ext cx="1332000" cy="36004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0" rIns="1800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it-IT" sz="1200" b="1" dirty="0" smtClean="0">
                  <a:solidFill>
                    <a:srgbClr val="002060"/>
                  </a:solidFill>
                </a:rPr>
                <a:t>FATTURAZIONE</a:t>
              </a:r>
              <a:endParaRPr lang="it-IT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57" name="Rettangolo arrotondato 56"/>
            <p:cNvSpPr/>
            <p:nvPr/>
          </p:nvSpPr>
          <p:spPr>
            <a:xfrm>
              <a:off x="5310618" y="3624928"/>
              <a:ext cx="1332000" cy="36004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0" rIns="1800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it-IT" sz="1200" b="1" dirty="0" smtClean="0">
                  <a:solidFill>
                    <a:srgbClr val="002060"/>
                  </a:solidFill>
                </a:rPr>
                <a:t>SEGNALAZIONE GUASTI</a:t>
              </a:r>
              <a:endParaRPr lang="it-IT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58" name="Rettangolo arrotondato 57"/>
            <p:cNvSpPr/>
            <p:nvPr/>
          </p:nvSpPr>
          <p:spPr>
            <a:xfrm>
              <a:off x="5310618" y="1576262"/>
              <a:ext cx="1332000" cy="36004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36000" rIns="1800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it-IT" sz="1200" b="1" dirty="0" smtClean="0">
                  <a:solidFill>
                    <a:srgbClr val="002060"/>
                  </a:solidFill>
                </a:rPr>
                <a:t>ASPETTI TECNICI</a:t>
              </a:r>
              <a:endParaRPr lang="it-IT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59" name="Rettangolo arrotondato 58"/>
            <p:cNvSpPr/>
            <p:nvPr/>
          </p:nvSpPr>
          <p:spPr>
            <a:xfrm>
              <a:off x="5310618" y="4291424"/>
              <a:ext cx="1332000" cy="36004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36000" rIns="1800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it-IT" sz="1200" b="1" dirty="0" smtClean="0">
                  <a:solidFill>
                    <a:srgbClr val="002060"/>
                  </a:solidFill>
                </a:rPr>
                <a:t>INTERVENTO TECNICO</a:t>
              </a:r>
              <a:endParaRPr lang="it-IT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60" name="Rettangolo arrotondato 59"/>
            <p:cNvSpPr/>
            <p:nvPr/>
          </p:nvSpPr>
          <p:spPr>
            <a:xfrm>
              <a:off x="5310618" y="2934992"/>
              <a:ext cx="1332000" cy="36004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36000" rIns="1800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it-IT" sz="1200" b="1" dirty="0" smtClean="0">
                  <a:solidFill>
                    <a:srgbClr val="002060"/>
                  </a:solidFill>
                </a:rPr>
                <a:t>RAPPORTO QUALITÀ/PREZZO </a:t>
              </a:r>
              <a:endParaRPr lang="it-IT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61" name="Rettangolo arrotondato 60"/>
            <p:cNvSpPr/>
            <p:nvPr/>
          </p:nvSpPr>
          <p:spPr>
            <a:xfrm>
              <a:off x="5310618" y="4972984"/>
              <a:ext cx="1332000" cy="36004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36000" rIns="1800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it-IT" sz="1200" b="1" dirty="0" smtClean="0">
                  <a:solidFill>
                    <a:srgbClr val="002060"/>
                  </a:solidFill>
                </a:rPr>
                <a:t>NUMERO VERDE COMMERCIALE</a:t>
              </a:r>
              <a:endParaRPr lang="it-IT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62" name="Rettangolo arrotondato 61"/>
            <p:cNvSpPr/>
            <p:nvPr/>
          </p:nvSpPr>
          <p:spPr>
            <a:xfrm>
              <a:off x="5310618" y="5640391"/>
              <a:ext cx="1332000" cy="36004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36000" rIns="1800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it-IT" sz="1200" b="1" dirty="0" smtClean="0">
                  <a:solidFill>
                    <a:srgbClr val="002060"/>
                  </a:solidFill>
                </a:rPr>
                <a:t>SPORTELLO</a:t>
              </a:r>
              <a:endParaRPr lang="it-IT" sz="12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65" name="Connettore 4 64"/>
            <p:cNvCxnSpPr>
              <a:stCxn id="58" idx="3"/>
              <a:endCxn id="62" idx="3"/>
            </p:cNvCxnSpPr>
            <p:nvPr/>
          </p:nvCxnSpPr>
          <p:spPr>
            <a:xfrm>
              <a:off x="6642618" y="1756282"/>
              <a:ext cx="12700" cy="4064129"/>
            </a:xfrm>
            <a:prstGeom prst="bentConnector3">
              <a:avLst>
                <a:gd name="adj1" fmla="val 662637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1 77"/>
            <p:cNvCxnSpPr/>
            <p:nvPr/>
          </p:nvCxnSpPr>
          <p:spPr>
            <a:xfrm>
              <a:off x="6642618" y="2426748"/>
              <a:ext cx="83372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1 79"/>
            <p:cNvCxnSpPr>
              <a:stCxn id="60" idx="3"/>
            </p:cNvCxnSpPr>
            <p:nvPr/>
          </p:nvCxnSpPr>
          <p:spPr>
            <a:xfrm>
              <a:off x="6642618" y="3115012"/>
              <a:ext cx="83372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ttore 1 81"/>
            <p:cNvCxnSpPr/>
            <p:nvPr/>
          </p:nvCxnSpPr>
          <p:spPr>
            <a:xfrm>
              <a:off x="6642618" y="3804948"/>
              <a:ext cx="83372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1 83"/>
            <p:cNvCxnSpPr>
              <a:stCxn id="59" idx="3"/>
            </p:cNvCxnSpPr>
            <p:nvPr/>
          </p:nvCxnSpPr>
          <p:spPr>
            <a:xfrm>
              <a:off x="6642618" y="4471444"/>
              <a:ext cx="83372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ttore 1 85"/>
            <p:cNvCxnSpPr>
              <a:stCxn id="61" idx="3"/>
            </p:cNvCxnSpPr>
            <p:nvPr/>
          </p:nvCxnSpPr>
          <p:spPr>
            <a:xfrm>
              <a:off x="6642618" y="5153004"/>
              <a:ext cx="83372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CasellaDiTesto 86"/>
            <p:cNvSpPr txBox="1"/>
            <p:nvPr/>
          </p:nvSpPr>
          <p:spPr>
            <a:xfrm>
              <a:off x="6651188" y="1335485"/>
              <a:ext cx="835200" cy="2308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it-IT" sz="900" b="1" dirty="0" smtClean="0"/>
                <a:t>PESO FATTORE</a:t>
              </a:r>
              <a:endParaRPr lang="it-IT" sz="900" b="1" dirty="0"/>
            </a:p>
          </p:txBody>
        </p:sp>
        <p:sp>
          <p:nvSpPr>
            <p:cNvPr id="88" name="Ovale 87"/>
            <p:cNvSpPr/>
            <p:nvPr/>
          </p:nvSpPr>
          <p:spPr>
            <a:xfrm>
              <a:off x="6880198" y="1662917"/>
              <a:ext cx="360040" cy="216024"/>
            </a:xfrm>
            <a:prstGeom prst="ellipse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it-IT" sz="1050" b="1" dirty="0" smtClean="0">
                  <a:solidFill>
                    <a:prstClr val="white"/>
                  </a:solidFill>
                </a:rPr>
                <a:t>25</a:t>
              </a:r>
              <a:endParaRPr lang="it-IT" sz="1050" b="1" dirty="0">
                <a:solidFill>
                  <a:prstClr val="white"/>
                </a:solidFill>
              </a:endParaRPr>
            </a:p>
          </p:txBody>
        </p:sp>
        <p:sp>
          <p:nvSpPr>
            <p:cNvPr id="89" name="Ovale 88"/>
            <p:cNvSpPr/>
            <p:nvPr/>
          </p:nvSpPr>
          <p:spPr>
            <a:xfrm>
              <a:off x="6880198" y="2326140"/>
              <a:ext cx="360040" cy="216024"/>
            </a:xfrm>
            <a:prstGeom prst="ellipse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it-IT" sz="1050" b="1" dirty="0" smtClean="0">
                  <a:solidFill>
                    <a:prstClr val="white"/>
                  </a:solidFill>
                </a:rPr>
                <a:t>20</a:t>
              </a:r>
              <a:endParaRPr lang="it-IT" sz="1050" b="1" dirty="0">
                <a:solidFill>
                  <a:prstClr val="white"/>
                </a:solidFill>
              </a:endParaRPr>
            </a:p>
          </p:txBody>
        </p:sp>
        <p:sp>
          <p:nvSpPr>
            <p:cNvPr id="90" name="Ovale 89"/>
            <p:cNvSpPr/>
            <p:nvPr/>
          </p:nvSpPr>
          <p:spPr>
            <a:xfrm>
              <a:off x="6880198" y="3017455"/>
              <a:ext cx="360040" cy="216024"/>
            </a:xfrm>
            <a:prstGeom prst="ellipse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it-IT" sz="1050" b="1" dirty="0" smtClean="0">
                  <a:solidFill>
                    <a:prstClr val="white"/>
                  </a:solidFill>
                </a:rPr>
                <a:t>10</a:t>
              </a:r>
              <a:endParaRPr lang="it-IT" sz="1050" b="1" dirty="0">
                <a:solidFill>
                  <a:prstClr val="white"/>
                </a:solidFill>
              </a:endParaRPr>
            </a:p>
          </p:txBody>
        </p:sp>
        <p:sp>
          <p:nvSpPr>
            <p:cNvPr id="91" name="Ovale 90"/>
            <p:cNvSpPr/>
            <p:nvPr/>
          </p:nvSpPr>
          <p:spPr>
            <a:xfrm>
              <a:off x="6880198" y="3702058"/>
              <a:ext cx="360040" cy="216024"/>
            </a:xfrm>
            <a:prstGeom prst="ellipse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it-IT" sz="1050" b="1" dirty="0" smtClean="0">
                  <a:solidFill>
                    <a:prstClr val="white"/>
                  </a:solidFill>
                </a:rPr>
                <a:t>10</a:t>
              </a:r>
              <a:endParaRPr lang="it-IT" sz="1050" b="1" dirty="0">
                <a:solidFill>
                  <a:prstClr val="white"/>
                </a:solidFill>
              </a:endParaRPr>
            </a:p>
          </p:txBody>
        </p:sp>
        <p:sp>
          <p:nvSpPr>
            <p:cNvPr id="92" name="Ovale 91"/>
            <p:cNvSpPr/>
            <p:nvPr/>
          </p:nvSpPr>
          <p:spPr>
            <a:xfrm>
              <a:off x="6880198" y="4357888"/>
              <a:ext cx="360040" cy="216024"/>
            </a:xfrm>
            <a:prstGeom prst="ellipse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it-IT" sz="1050" b="1" dirty="0" smtClean="0">
                  <a:solidFill>
                    <a:prstClr val="white"/>
                  </a:solidFill>
                </a:rPr>
                <a:t>10</a:t>
              </a:r>
              <a:endParaRPr lang="it-IT" sz="1050" b="1" dirty="0">
                <a:solidFill>
                  <a:prstClr val="white"/>
                </a:solidFill>
              </a:endParaRPr>
            </a:p>
          </p:txBody>
        </p:sp>
        <p:sp>
          <p:nvSpPr>
            <p:cNvPr id="93" name="Ovale 92"/>
            <p:cNvSpPr/>
            <p:nvPr/>
          </p:nvSpPr>
          <p:spPr>
            <a:xfrm>
              <a:off x="6880198" y="5048973"/>
              <a:ext cx="360040" cy="216024"/>
            </a:xfrm>
            <a:prstGeom prst="ellipse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it-IT" sz="1050" b="1" dirty="0" smtClean="0">
                  <a:solidFill>
                    <a:prstClr val="white"/>
                  </a:solidFill>
                </a:rPr>
                <a:t>15</a:t>
              </a:r>
              <a:endParaRPr lang="it-IT" sz="1050" b="1" dirty="0">
                <a:solidFill>
                  <a:prstClr val="white"/>
                </a:solidFill>
              </a:endParaRPr>
            </a:p>
          </p:txBody>
        </p:sp>
        <p:sp>
          <p:nvSpPr>
            <p:cNvPr id="94" name="Ovale 93"/>
            <p:cNvSpPr/>
            <p:nvPr/>
          </p:nvSpPr>
          <p:spPr>
            <a:xfrm>
              <a:off x="6880198" y="5717521"/>
              <a:ext cx="360040" cy="216024"/>
            </a:xfrm>
            <a:prstGeom prst="ellipse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it-IT" sz="1050" b="1" dirty="0" smtClean="0">
                  <a:solidFill>
                    <a:prstClr val="white"/>
                  </a:solidFill>
                </a:rPr>
                <a:t>10</a:t>
              </a:r>
              <a:endParaRPr lang="it-IT" sz="1050" b="1" dirty="0">
                <a:solidFill>
                  <a:prstClr val="white"/>
                </a:solidFill>
              </a:endParaRPr>
            </a:p>
          </p:txBody>
        </p:sp>
        <p:sp>
          <p:nvSpPr>
            <p:cNvPr id="97" name="CasellaDiTesto 96"/>
            <p:cNvSpPr txBox="1"/>
            <p:nvPr/>
          </p:nvSpPr>
          <p:spPr>
            <a:xfrm>
              <a:off x="5558063" y="1196752"/>
              <a:ext cx="835200" cy="2616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it-IT" sz="1100" b="1" dirty="0" smtClean="0"/>
                <a:t>CSI PARZIALI</a:t>
              </a:r>
              <a:endParaRPr lang="it-IT" sz="1100" b="1" dirty="0"/>
            </a:p>
          </p:txBody>
        </p:sp>
        <p:cxnSp>
          <p:nvCxnSpPr>
            <p:cNvPr id="102" name="Connettore 2 101"/>
            <p:cNvCxnSpPr/>
            <p:nvPr/>
          </p:nvCxnSpPr>
          <p:spPr>
            <a:xfrm>
              <a:off x="7496104" y="3804948"/>
              <a:ext cx="288000" cy="0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57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sp>
        <p:nvSpPr>
          <p:cNvPr id="2457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539552" y="2057041"/>
            <a:ext cx="4392488" cy="3460191"/>
          </a:xfrm>
          <a:prstGeom prst="roundRect">
            <a:avLst>
              <a:gd name="adj" fmla="val 3249"/>
            </a:avLst>
          </a:prstGeom>
          <a:gradFill rotWithShape="0">
            <a:gsLst>
              <a:gs pos="0">
                <a:srgbClr val="E0DEDE"/>
              </a:gs>
              <a:gs pos="100000">
                <a:srgbClr val="E0DEDE">
                  <a:gamma/>
                  <a:tint val="0"/>
                  <a:invGamma/>
                </a:srgbClr>
              </a:gs>
            </a:gsLst>
            <a:path path="rect">
              <a:fillToRect l="100000" t="100000"/>
            </a:path>
          </a:gradFill>
          <a:ln w="9525">
            <a:solidFill>
              <a:srgbClr val="C0C0C0"/>
            </a:solidFill>
            <a:round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lIns="90000" tIns="18000" rIns="144000" bIns="18000" anchor="ctr" anchorCtr="1"/>
          <a:lstStyle/>
          <a:p>
            <a:pPr marL="360000" lvl="1" indent="-265113" algn="just">
              <a:lnSpc>
                <a:spcPct val="110000"/>
              </a:lnSpc>
              <a:spcBef>
                <a:spcPts val="1200"/>
              </a:spcBef>
              <a:buFont typeface="Symbol" pitchFamily="18" charset="2"/>
              <a:buChar char="®"/>
              <a:defRPr/>
            </a:pPr>
            <a:r>
              <a:rPr lang="it-IT" sz="1200" b="1" dirty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CSI PARZIALI</a:t>
            </a:r>
          </a:p>
          <a:p>
            <a:pPr marL="360000" lvl="1" indent="-265113" algn="just">
              <a:lnSpc>
                <a:spcPct val="110000"/>
              </a:lnSpc>
              <a:spcBef>
                <a:spcPts val="500"/>
              </a:spcBef>
              <a:defRPr/>
            </a:pPr>
            <a:r>
              <a:rPr lang="it-IT" sz="12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Sono calcolati come media ponderata della soddisfazione tenendo conto dell’importanza attribuita a ciascun aspetto.</a:t>
            </a:r>
            <a:endParaRPr lang="it-IT" sz="5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000" lvl="1" indent="-265113" algn="just">
              <a:lnSpc>
                <a:spcPct val="110000"/>
              </a:lnSpc>
              <a:spcBef>
                <a:spcPts val="1200"/>
              </a:spcBef>
              <a:buFont typeface="Symbol" pitchFamily="18" charset="2"/>
              <a:buChar char="®"/>
              <a:defRPr/>
            </a:pPr>
            <a:r>
              <a:rPr lang="it-IT" sz="1200" b="1" dirty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CSI COMPLESSIVO</a:t>
            </a:r>
          </a:p>
          <a:p>
            <a:pPr marL="360000" lvl="1" indent="-265113" algn="just">
              <a:lnSpc>
                <a:spcPct val="110000"/>
              </a:lnSpc>
              <a:spcBef>
                <a:spcPts val="500"/>
              </a:spcBef>
              <a:defRPr/>
            </a:pPr>
            <a:r>
              <a:rPr lang="it-IT" sz="12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Media ponderata fra i CSI parziali. I pesi, definiti da ACEA, sono gli stessi utilizzati nei precedenti monitoraggi.</a:t>
            </a:r>
          </a:p>
          <a:p>
            <a:pPr marL="712788" lvl="1" indent="-261938" algn="just">
              <a:lnSpc>
                <a:spcPct val="120000"/>
              </a:lnSpc>
              <a:spcBef>
                <a:spcPts val="1200"/>
              </a:spcBef>
              <a:buClr>
                <a:srgbClr val="1F497D">
                  <a:lumMod val="60000"/>
                  <a:lumOff val="40000"/>
                </a:srgbClr>
              </a:buClr>
              <a:defRPr/>
            </a:pPr>
            <a:r>
              <a:rPr lang="it-IT" sz="12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formula:</a:t>
            </a:r>
          </a:p>
          <a:p>
            <a:pPr marL="712788" lvl="1" indent="-261938" algn="just">
              <a:lnSpc>
                <a:spcPct val="120000"/>
              </a:lnSpc>
              <a:spcBef>
                <a:spcPts val="1200"/>
              </a:spcBef>
              <a:buClr>
                <a:srgbClr val="1F497D">
                  <a:lumMod val="60000"/>
                  <a:lumOff val="40000"/>
                </a:srgbClr>
              </a:buClr>
              <a:defRPr/>
            </a:pPr>
            <a:endParaRPr lang="it-IT" sz="9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21371" y="4935457"/>
            <a:ext cx="2228850" cy="36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13766</TotalTime>
  <Words>3333</Words>
  <Application>Microsoft Office PowerPoint</Application>
  <PresentationFormat>Presentazione su schermo (4:3)</PresentationFormat>
  <Paragraphs>832</Paragraphs>
  <Slides>50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Collegamenti</vt:lpstr>
      </vt:variant>
      <vt:variant>
        <vt:i4>48</vt:i4>
      </vt:variant>
      <vt:variant>
        <vt:lpstr>Titoli diapositive</vt:lpstr>
      </vt:variant>
      <vt:variant>
        <vt:i4>50</vt:i4>
      </vt:variant>
    </vt:vector>
  </HeadingPairs>
  <TitlesOfParts>
    <vt:vector size="109" baseType="lpstr">
      <vt:lpstr>ＭＳ Ｐゴシック</vt:lpstr>
      <vt:lpstr>Arial</vt:lpstr>
      <vt:lpstr>Arial Black</vt:lpstr>
      <vt:lpstr>Calibri</vt:lpstr>
      <vt:lpstr>Symbol</vt:lpstr>
      <vt:lpstr>Tahoma</vt:lpstr>
      <vt:lpstr>Times</vt:lpstr>
      <vt:lpstr>Verdana</vt:lpstr>
      <vt:lpstr>Wingdings</vt:lpstr>
      <vt:lpstr>Wingdings 3</vt:lpstr>
      <vt:lpstr>Personalizza struttura</vt:lpstr>
      <vt:lpstr>C:\LAVORI\ACEA\CS\2° SEM. 2016\ACQUEDOTTO DEL FIORA\RM 14-4450 Grafici FIORA - TREND.xlsx!CSI</vt:lpstr>
      <vt:lpstr>C:\LAVORI\ACEA\CS\2° SEM. 2016\ACQUEDOTTO DEL FIORA\RM 14-4450 Grafici FIORA - TREND.xlsx!giudizio globale trend</vt:lpstr>
      <vt:lpstr>C:\LAVORI\ACEA\CS\2° SEM. 2016\ACQUEDOTTO DEL FIORA\RM 14-4450 Grafici FIORA - TREND.xlsx!Sodd. globale</vt:lpstr>
      <vt:lpstr>C:\LAVORI\ACEA\CS\2° SEM. 2016\ACQUEDOTTO DEL FIORA\RM 14-4450 Grafici FIORA - TREND.xlsx!globale % 8-9-10</vt:lpstr>
      <vt:lpstr>C:\LAVORI\ACEA\CS\2° SEM. 2016\ACQUEDOTTO DEL FIORA\RM 14-4450 Grafici FIORA - 2° SEM. 2016.xlsx!parametrico!R4C1:R10C8</vt:lpstr>
      <vt:lpstr>C:\LAVORI\ACEA\CS\2° SEM. 2016\ACQUEDOTTO DEL FIORA\RM 14-4450 Grafici FIORA - 2° SEM. 2016.xlsx!qualità acqua</vt:lpstr>
      <vt:lpstr>C:\LAVORI\ACEA\CS\2° SEM. 2016\ACQUEDOTTO DEL FIORA\RM 14-4450 Grafici FIORA - TREND.xlsx!qualità acqua trend</vt:lpstr>
      <vt:lpstr>C:\LAVORI\ACEA\CS\2° SEM. 2016\ACQUEDOTTO DEL FIORA\RM 14-4450 Grafici FIORA - TREND.xlsx!aspetti tecnici trend</vt:lpstr>
      <vt:lpstr>C:\LAVORI\ACEA\CS\2° SEM. 2016\ACQUEDOTTO DEL FIORA\RM 14-4450 Grafici FIORA - 2° SEM. 2016.xlsx!aspetti tecnici</vt:lpstr>
      <vt:lpstr>C:\LAVORI\ACEA\CS\2° SEM. 2016\ACQUEDOTTO DEL FIORA\RM 14-4450 Grafici FIORA - TREND.xlsx!overall aspetti tecnici</vt:lpstr>
      <vt:lpstr>C:\LAVORI\ACEA\CS\2° SEM. 2016\ACQUEDOTTO DEL FIORA\RM 14-4450 Grafici FIORA - 2° SEM. 2016.xlsx!sodd aspetti</vt:lpstr>
      <vt:lpstr>C:\LAVORI\ACEA\CS\2° SEM. 2016\ACQUEDOTTO DEL FIORA\RM 14-4450 Grafici FIORA - TREND.xlsx!fatturazione trend</vt:lpstr>
      <vt:lpstr>C:\LAVORI\ACEA\CS\2° SEM. 2016\ACQUEDOTTO DEL FIORA\RM 14-4450 Grafici FIORA - 2° SEM. 2016.xlsx!fatturazione</vt:lpstr>
      <vt:lpstr>C:\LAVORI\ACEA\CS\2° SEM. 2016\ACQUEDOTTO DEL FIORA\RM 14-4450 Grafici FIORA - TREND.xlsx!overall fatturazione</vt:lpstr>
      <vt:lpstr>C:\LAVORI\ACEA\CS\2° SEM. 2016\ACQUEDOTTO DEL FIORA\RM 14-4450 Grafici FIORA - 2° SEM. 2016.xlsx!sodd fatturazione</vt:lpstr>
      <vt:lpstr>C:\LAVORI\ACEA\CS\2° SEM. 2016\ACQUEDOTTO DEL FIORA\RM 14-4450 Grafici FIORA - 2° SEM. 2016.xlsx!parametrico!R148C7:R151C16</vt:lpstr>
      <vt:lpstr>C:\LAVORI\ACEA\CS\2° SEM. 2016\ACQUEDOTTO DEL FIORA\RM 14-4450 Grafici FIORA - 2° SEM. 2016.xlsx!parametrico!R148C17:R151C22</vt:lpstr>
      <vt:lpstr>C:\LAVORI\ACEA\CS\2° SEM. 2016\ACQUEDOTTO DEL FIORA\RM 14-4450 Grafici FIORA - 2° SEM. 2016.xlsx!qualità_prezzo</vt:lpstr>
      <vt:lpstr>C:\LAVORI\ACEA\CS\2° SEM. 2016\ACQUEDOTTO DEL FIORA\RM 14-4450 Grafici FIORA - TREND.xlsx!qualità_prezzo trend</vt:lpstr>
      <vt:lpstr>C:\LAVORI\ACEA\CS\2° SEM. 2016\ACQUEDOTTO DEL FIORA\RM 14-4450 Grafici FIORA - TREND.xlsx!overall qualità_prezzo</vt:lpstr>
      <vt:lpstr>C:\LAVORI\ACEA\CS\2° SEM. 2016\ACQUEDOTTO DEL FIORA\RM 14-4450 Grafici FIORA - 2° SEM. 2016.xlsx!guasti</vt:lpstr>
      <vt:lpstr>C:\LAVORI\ACEA\CS\2° SEM. 2016\ACQUEDOTTO DEL FIORA\RM 14-4450 Grafici FIORA - TREND.xlsx!guasti trend</vt:lpstr>
      <vt:lpstr>C:\LAVORI\ACEA\CS\2° SEM. 2016\ACQUEDOTTO DEL FIORA\RM 14-4450 Grafici FIORA - TREND.xlsx!overall guasti</vt:lpstr>
      <vt:lpstr>C:\LAVORI\ACEA\CS\2° SEM. 2016\ACQUEDOTTO DEL FIORA\RM 14-4450 Grafici FIORA - 2° SEM. 2016.xlsx!sodd guasti</vt:lpstr>
      <vt:lpstr>C:\LAVORI\ACEA\CS\2° SEM. 2016\ACQUEDOTTO DEL FIORA\RM 14-4450 Grafici FIORA - TREND.xlsx!intervento trend</vt:lpstr>
      <vt:lpstr>C:\LAVORI\ACEA\CS\2° SEM. 2016\ACQUEDOTTO DEL FIORA\RM 14-4450 Grafici FIORA - 2° SEM. 2016.xlsx!intervento</vt:lpstr>
      <vt:lpstr>C:\LAVORI\ACEA\CS\2° SEM. 2016\ACQUEDOTTO DEL FIORA\RM 14-4450 Grafici FIORA - TREND.xlsx!overall intervento</vt:lpstr>
      <vt:lpstr>C:\LAVORI\ACEA\CS\2° SEM. 2016\ACQUEDOTTO DEL FIORA\RM 14-4450 Grafici FIORA - 2° SEM. 2016.xlsx!sodd intervento</vt:lpstr>
      <vt:lpstr>C:\LAVORI\ACEA\CS\2° SEM. 2016\ACQUEDOTTO DEL FIORA\RM 14-4450 Grafici FIORA - TREND.xlsx!NV comm.le trend</vt:lpstr>
      <vt:lpstr>C:\LAVORI\ACEA\CS\2° SEM. 2016\ACQUEDOTTO DEL FIORA\RM 14-4450 Grafici FIORA - 2° SEM. 2016.xlsx!nv comm.le</vt:lpstr>
      <vt:lpstr>C:\LAVORI\ACEA\CS\2° SEM. 2016\ACQUEDOTTO DEL FIORA\RM 14-4450 Grafici FIORA - TREND.xlsx!overall NV comm.le</vt:lpstr>
      <vt:lpstr>C:\LAVORI\ACEA\CS\2° SEM. 2016\ACQUEDOTTO DEL FIORA\RM 14-4450 Grafici FIORA - 2° SEM. 2016.xlsx!sodd nv comm.le</vt:lpstr>
      <vt:lpstr>C:\LAVORI\ACEA\CS\2° SEM. 2016\ACQUEDOTTO DEL FIORA\RM 14-4450 Grafici FIORA - 2° SEM. 2016.xlsx!sportello</vt:lpstr>
      <vt:lpstr>C:\LAVORI\ACEA\CS\2° SEM. 2016\ACQUEDOTTO DEL FIORA\RM 14-4450 Grafici FIORA - TREND.xlsx!sportello trend</vt:lpstr>
      <vt:lpstr>C:\LAVORI\ACEA\CS\2° SEM. 2016\ACQUEDOTTO DEL FIORA\RM 14-4450 Grafici FIORA - TREND.xlsx!overall sportello</vt:lpstr>
      <vt:lpstr>C:\LAVORI\ACEA\CS\2° SEM. 2016\ACQUEDOTTO DEL FIORA\RM 14-4450 Grafici FIORA - 2° SEM. 2016.xlsx!sodd sportello</vt:lpstr>
      <vt:lpstr>C:\LAVORI\ACEA\CS\2° SEM. 2016\ACQUEDOTTO DEL FIORA\Grafici Generalista.xlsx!aspettative net</vt:lpstr>
      <vt:lpstr>C:\LAVORI\ACEA\CS\2° SEM. 2016\ACQUEDOTTO DEL FIORA\Grafici Sportello.xlsx!sportello vs nv</vt:lpstr>
      <vt:lpstr>C:\LAVORI\ACEA\CS\2° SEM. 2016\ACQUEDOTTO DEL FIORA\RM 14-4450 Grafici FIORA - 2° SEM. 2016.xlsx!parametrico!R112C7:R115C16</vt:lpstr>
      <vt:lpstr>C:\LAVORI\ACEA\CS\2° SEM. 2016\ACQUEDOTTO DEL FIORA\Grafici Generalista.xlsx!notorietà</vt:lpstr>
      <vt:lpstr>C:\LAVORI\ACEA\CS\2° SEM. 2016\ACQUEDOTTO DEL FIORA\Grafici Generalista.xlsx!uso acqua</vt:lpstr>
      <vt:lpstr>C:\LAVORI\ACEA\CS\2° SEM. 2016\ACQUEDOTTO DEL FIORA\Grafici Generalista.xlsx!motivi nn uso</vt:lpstr>
      <vt:lpstr>C:\LAVORI\ACEA\CS\2° SEM. 2016\ACQUEDOTTO DEL FIORA\RM 14-4450 Grafici FIORA - TREND.xlsx!overall uso acqua</vt:lpstr>
      <vt:lpstr>C:\LAVORI\ACEA\CS\2° SEM. 2016\ACQUEDOTTO DEL FIORA\Grafici Generalista.xlsx!rifornimento</vt:lpstr>
      <vt:lpstr>C:\LAVORI\ACEA\CS\2° SEM. 2016\ACQUEDOTTO DEL FIORA\Grafici Generalista.xlsx!valutazione comunicazione</vt:lpstr>
      <vt:lpstr>C:\LAVORI\ACEA\CS\2° SEM. 2016\ACQUEDOTTO DEL FIORA\Grafici Generalista.xlsx!comunicazione</vt:lpstr>
      <vt:lpstr>C:\LAVORI\ACEA\CS\2° SEM. 2016\ACQUEDOTTO DEL FIORA\Grafici Generalista.xlsx!mezzo comunicazione</vt:lpstr>
      <vt:lpstr>C:\LAVORI\ACEA\CS\2° SEM. 2016\ACQUEDOTTO DEL FIORA\Grafici Generalista.xlsx!info comunicate (2)</vt:lpstr>
      <vt:lpstr>Presentazione standard di PowerPoint</vt:lpstr>
      <vt:lpstr>Indice</vt:lpstr>
      <vt:lpstr> La Customer Satisfaction in Acea</vt:lpstr>
      <vt:lpstr>Metodologia: target e strumenti d’indagine</vt:lpstr>
      <vt:lpstr>Metodologia: struttura d’indagine</vt:lpstr>
      <vt:lpstr>Metodologia: campione per area</vt:lpstr>
      <vt:lpstr>Profilo utenza e utilizzatori dei canali</vt:lpstr>
      <vt:lpstr>Caratteristiche immobile</vt:lpstr>
      <vt:lpstr>Customer Satisfaction Index (CSI)</vt:lpstr>
      <vt:lpstr>CSI – Customer Satisfaction Index</vt:lpstr>
      <vt:lpstr>Presentazione standard di PowerPoint</vt:lpstr>
      <vt:lpstr>Giudizio “di pancia” sul servizio idrico</vt:lpstr>
      <vt:lpstr>Giudizio “di pancia” sul servizio idrico</vt:lpstr>
      <vt:lpstr>Qualità dell’acqua</vt:lpstr>
      <vt:lpstr>Qualità dell’acqua</vt:lpstr>
      <vt:lpstr>Aspetti tecnici del servizio</vt:lpstr>
      <vt:lpstr>Aspetti tecnici del servizio</vt:lpstr>
      <vt:lpstr>Indicatori di performance</vt:lpstr>
      <vt:lpstr>Fatturazione</vt:lpstr>
      <vt:lpstr>Fatturazione</vt:lpstr>
      <vt:lpstr>Indicatori di performance </vt:lpstr>
      <vt:lpstr>Rapporto qualità prezzo</vt:lpstr>
      <vt:lpstr>Rapporto qualità prezzo</vt:lpstr>
      <vt:lpstr>Segnalazione guasti</vt:lpstr>
      <vt:lpstr>Segnalazione guasti</vt:lpstr>
      <vt:lpstr>Indicatori di performance</vt:lpstr>
      <vt:lpstr>Intervento tecnico</vt:lpstr>
      <vt:lpstr>Intervento tecnico</vt:lpstr>
      <vt:lpstr>Indicatori di performance</vt:lpstr>
      <vt:lpstr>Numero Verde Commerciale</vt:lpstr>
      <vt:lpstr>Numero Verde Commerciale</vt:lpstr>
      <vt:lpstr>Indicatori di performance</vt:lpstr>
      <vt:lpstr>Punti di forza e priorità di intervento</vt:lpstr>
      <vt:lpstr>Sportello</vt:lpstr>
      <vt:lpstr>Sportello</vt:lpstr>
      <vt:lpstr>Indicatori di performance</vt:lpstr>
      <vt:lpstr>Punti di forza e priorità di intervento</vt:lpstr>
      <vt:lpstr>Presentazione standard di PowerPoint</vt:lpstr>
      <vt:lpstr>Aspetti da migliorare</vt:lpstr>
      <vt:lpstr>      NV Commerciale </vt:lpstr>
      <vt:lpstr>      Sportello</vt:lpstr>
      <vt:lpstr>Scelta dello sportello rispetto al NV</vt:lpstr>
      <vt:lpstr>Conoscenza protagonisti servizio idrico</vt:lpstr>
      <vt:lpstr>Utilizzo dell’acqua potabile</vt:lpstr>
      <vt:lpstr>Utilizzo dell’acqua potabile</vt:lpstr>
      <vt:lpstr>Utilizzo Case dell’Acqua</vt:lpstr>
      <vt:lpstr>Ricordo e giudizio sulla comunicazione</vt:lpstr>
      <vt:lpstr>Temi e canali di comunicazione</vt:lpstr>
      <vt:lpstr>Presentazione standard di PowerPoint</vt:lpstr>
      <vt:lpstr>Valutazione del servizio idrico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Alessadra Carrieri</dc:creator>
  <cp:lastModifiedBy>Prianti Federica</cp:lastModifiedBy>
  <cp:revision>912</cp:revision>
  <dcterms:created xsi:type="dcterms:W3CDTF">2015-04-16T09:52:42Z</dcterms:created>
  <dcterms:modified xsi:type="dcterms:W3CDTF">2017-02-03T13:28:22Z</dcterms:modified>
</cp:coreProperties>
</file>